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01" r:id="rId6"/>
    <p:sldId id="302" r:id="rId7"/>
    <p:sldId id="324" r:id="rId8"/>
    <p:sldId id="322" r:id="rId9"/>
    <p:sldId id="320" r:id="rId10"/>
    <p:sldId id="339" r:id="rId11"/>
    <p:sldId id="328" r:id="rId12"/>
    <p:sldId id="340" r:id="rId13"/>
    <p:sldId id="332" r:id="rId14"/>
    <p:sldId id="327" r:id="rId15"/>
    <p:sldId id="315" r:id="rId16"/>
    <p:sldId id="335" r:id="rId17"/>
    <p:sldId id="336" r:id="rId18"/>
    <p:sldId id="337" r:id="rId19"/>
    <p:sldId id="338" r:id="rId20"/>
    <p:sldId id="341" r:id="rId21"/>
    <p:sldId id="33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DFF"/>
    <a:srgbClr val="0388A6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D6F043-F3A9-4EB2-99A5-40F71D3EF5C7}" v="2" dt="2024-04-02T12:57:29.1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3595" autoAdjust="0"/>
  </p:normalViewPr>
  <p:slideViewPr>
    <p:cSldViewPr snapToGrid="0">
      <p:cViewPr varScale="1">
        <p:scale>
          <a:sx n="78" d="100"/>
          <a:sy n="78" d="100"/>
        </p:scale>
        <p:origin x="629" y="62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223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hanpreet Kaur" userId="4ecc65cb20acdb3a" providerId="LiveId" clId="{E4D6F043-F3A9-4EB2-99A5-40F71D3EF5C7}"/>
    <pc:docChg chg="undo custSel modSld">
      <pc:chgData name="Jashanpreet Kaur" userId="4ecc65cb20acdb3a" providerId="LiveId" clId="{E4D6F043-F3A9-4EB2-99A5-40F71D3EF5C7}" dt="2024-04-02T12:57:57.759" v="117" actId="5793"/>
      <pc:docMkLst>
        <pc:docMk/>
      </pc:docMkLst>
      <pc:sldChg chg="modSp mod">
        <pc:chgData name="Jashanpreet Kaur" userId="4ecc65cb20acdb3a" providerId="LiveId" clId="{E4D6F043-F3A9-4EB2-99A5-40F71D3EF5C7}" dt="2024-03-28T15:57:29.590" v="11" actId="20577"/>
        <pc:sldMkLst>
          <pc:docMk/>
          <pc:sldMk cId="1642425379" sldId="256"/>
        </pc:sldMkLst>
        <pc:spChg chg="mod">
          <ac:chgData name="Jashanpreet Kaur" userId="4ecc65cb20acdb3a" providerId="LiveId" clId="{E4D6F043-F3A9-4EB2-99A5-40F71D3EF5C7}" dt="2024-03-28T15:57:29.590" v="11" actId="20577"/>
          <ac:spMkLst>
            <pc:docMk/>
            <pc:sldMk cId="1642425379" sldId="256"/>
            <ac:spMk id="7" creationId="{9C522CE7-8601-4799-A188-72F4C128D33A}"/>
          </ac:spMkLst>
        </pc:spChg>
      </pc:sldChg>
      <pc:sldChg chg="modSp mod">
        <pc:chgData name="Jashanpreet Kaur" userId="4ecc65cb20acdb3a" providerId="LiveId" clId="{E4D6F043-F3A9-4EB2-99A5-40F71D3EF5C7}" dt="2024-03-27T13:15:26.069" v="7" actId="1035"/>
        <pc:sldMkLst>
          <pc:docMk/>
          <pc:sldMk cId="2854670688" sldId="315"/>
        </pc:sldMkLst>
        <pc:spChg chg="mod">
          <ac:chgData name="Jashanpreet Kaur" userId="4ecc65cb20acdb3a" providerId="LiveId" clId="{E4D6F043-F3A9-4EB2-99A5-40F71D3EF5C7}" dt="2024-03-27T13:15:26.069" v="7" actId="1035"/>
          <ac:spMkLst>
            <pc:docMk/>
            <pc:sldMk cId="2854670688" sldId="315"/>
            <ac:spMk id="22" creationId="{7A6847A6-0C8B-1A93-F0E5-C2076D79CF0F}"/>
          </ac:spMkLst>
        </pc:spChg>
      </pc:sldChg>
      <pc:sldChg chg="delSp modSp mod">
        <pc:chgData name="Jashanpreet Kaur" userId="4ecc65cb20acdb3a" providerId="LiveId" clId="{E4D6F043-F3A9-4EB2-99A5-40F71D3EF5C7}" dt="2024-04-02T12:49:17.618" v="22" actId="14100"/>
        <pc:sldMkLst>
          <pc:docMk/>
          <pc:sldMk cId="827774562" sldId="322"/>
        </pc:sldMkLst>
        <pc:spChg chg="del mod">
          <ac:chgData name="Jashanpreet Kaur" userId="4ecc65cb20acdb3a" providerId="LiveId" clId="{E4D6F043-F3A9-4EB2-99A5-40F71D3EF5C7}" dt="2024-03-27T13:14:45.299" v="4" actId="478"/>
          <ac:spMkLst>
            <pc:docMk/>
            <pc:sldMk cId="827774562" sldId="322"/>
            <ac:spMk id="14" creationId="{45945BAB-1A80-1189-F35B-DD31C07DD8BD}"/>
          </ac:spMkLst>
        </pc:spChg>
        <pc:picChg chg="mod modCrop">
          <ac:chgData name="Jashanpreet Kaur" userId="4ecc65cb20acdb3a" providerId="LiveId" clId="{E4D6F043-F3A9-4EB2-99A5-40F71D3EF5C7}" dt="2024-04-02T12:49:17.618" v="22" actId="14100"/>
          <ac:picMkLst>
            <pc:docMk/>
            <pc:sldMk cId="827774562" sldId="322"/>
            <ac:picMk id="10" creationId="{3DE959DA-5E71-D013-9C91-4B8E49AEFE0D}"/>
          </ac:picMkLst>
        </pc:picChg>
      </pc:sldChg>
      <pc:sldChg chg="addSp delSp modSp mod modClrScheme chgLayout">
        <pc:chgData name="Jashanpreet Kaur" userId="4ecc65cb20acdb3a" providerId="LiveId" clId="{E4D6F043-F3A9-4EB2-99A5-40F71D3EF5C7}" dt="2024-04-02T12:57:00.554" v="112" actId="14100"/>
        <pc:sldMkLst>
          <pc:docMk/>
          <pc:sldMk cId="2673677959" sldId="332"/>
        </pc:sldMkLst>
        <pc:spChg chg="add del mod">
          <ac:chgData name="Jashanpreet Kaur" userId="4ecc65cb20acdb3a" providerId="LiveId" clId="{E4D6F043-F3A9-4EB2-99A5-40F71D3EF5C7}" dt="2024-04-02T12:52:29.184" v="40" actId="26606"/>
          <ac:spMkLst>
            <pc:docMk/>
            <pc:sldMk cId="2673677959" sldId="332"/>
            <ac:spMk id="2" creationId="{7283D295-46D6-B0B0-53D8-2129A8570440}"/>
          </ac:spMkLst>
        </pc:spChg>
        <pc:spChg chg="mod">
          <ac:chgData name="Jashanpreet Kaur" userId="4ecc65cb20acdb3a" providerId="LiveId" clId="{E4D6F043-F3A9-4EB2-99A5-40F71D3EF5C7}" dt="2024-04-02T12:52:29.184" v="40" actId="26606"/>
          <ac:spMkLst>
            <pc:docMk/>
            <pc:sldMk cId="2673677959" sldId="332"/>
            <ac:spMk id="3" creationId="{7CB95207-2369-A548-C7B3-93A4BD9E4929}"/>
          </ac:spMkLst>
        </pc:spChg>
        <pc:spChg chg="del">
          <ac:chgData name="Jashanpreet Kaur" userId="4ecc65cb20acdb3a" providerId="LiveId" clId="{E4D6F043-F3A9-4EB2-99A5-40F71D3EF5C7}" dt="2024-03-27T13:12:52.921" v="0" actId="478"/>
          <ac:spMkLst>
            <pc:docMk/>
            <pc:sldMk cId="2673677959" sldId="332"/>
            <ac:spMk id="4" creationId="{6AC02E7F-5232-AF1F-884D-F76AA6B149D3}"/>
          </ac:spMkLst>
        </pc:spChg>
        <pc:spChg chg="del">
          <ac:chgData name="Jashanpreet Kaur" userId="4ecc65cb20acdb3a" providerId="LiveId" clId="{E4D6F043-F3A9-4EB2-99A5-40F71D3EF5C7}" dt="2024-03-27T13:12:57.681" v="1" actId="478"/>
          <ac:spMkLst>
            <pc:docMk/>
            <pc:sldMk cId="2673677959" sldId="332"/>
            <ac:spMk id="5" creationId="{E1C00B6F-FD31-BA3C-24B3-6D6117941063}"/>
          </ac:spMkLst>
        </pc:spChg>
        <pc:spChg chg="del">
          <ac:chgData name="Jashanpreet Kaur" userId="4ecc65cb20acdb3a" providerId="LiveId" clId="{E4D6F043-F3A9-4EB2-99A5-40F71D3EF5C7}" dt="2024-03-27T13:15:00.465" v="5" actId="478"/>
          <ac:spMkLst>
            <pc:docMk/>
            <pc:sldMk cId="2673677959" sldId="332"/>
            <ac:spMk id="6" creationId="{8AAED396-B0EA-AB05-E52A-52FE399CDA83}"/>
          </ac:spMkLst>
        </pc:spChg>
        <pc:spChg chg="mod">
          <ac:chgData name="Jashanpreet Kaur" userId="4ecc65cb20acdb3a" providerId="LiveId" clId="{E4D6F043-F3A9-4EB2-99A5-40F71D3EF5C7}" dt="2024-04-02T12:56:44.530" v="109" actId="14100"/>
          <ac:spMkLst>
            <pc:docMk/>
            <pc:sldMk cId="2673677959" sldId="332"/>
            <ac:spMk id="7" creationId="{D26EC2BF-7237-5607-62EF-6059CE614EE2}"/>
          </ac:spMkLst>
        </pc:spChg>
        <pc:spChg chg="mod ord">
          <ac:chgData name="Jashanpreet Kaur" userId="4ecc65cb20acdb3a" providerId="LiveId" clId="{E4D6F043-F3A9-4EB2-99A5-40F71D3EF5C7}" dt="2024-04-02T12:57:00.554" v="112" actId="14100"/>
          <ac:spMkLst>
            <pc:docMk/>
            <pc:sldMk cId="2673677959" sldId="332"/>
            <ac:spMk id="9" creationId="{793BB4CE-8045-0560-5A04-A4CD320DED18}"/>
          </ac:spMkLst>
        </pc:spChg>
        <pc:spChg chg="mod">
          <ac:chgData name="Jashanpreet Kaur" userId="4ecc65cb20acdb3a" providerId="LiveId" clId="{E4D6F043-F3A9-4EB2-99A5-40F71D3EF5C7}" dt="2024-04-02T12:56:51.119" v="110" actId="14100"/>
          <ac:spMkLst>
            <pc:docMk/>
            <pc:sldMk cId="2673677959" sldId="332"/>
            <ac:spMk id="11" creationId="{C3FF888D-D4C2-989D-E585-C06389342038}"/>
          </ac:spMkLst>
        </pc:spChg>
        <pc:spChg chg="mod">
          <ac:chgData name="Jashanpreet Kaur" userId="4ecc65cb20acdb3a" providerId="LiveId" clId="{E4D6F043-F3A9-4EB2-99A5-40F71D3EF5C7}" dt="2024-04-02T12:52:29.184" v="40" actId="26606"/>
          <ac:spMkLst>
            <pc:docMk/>
            <pc:sldMk cId="2673677959" sldId="332"/>
            <ac:spMk id="13" creationId="{689A8DCE-E180-9CDC-C3F3-8BAEB27CDCAF}"/>
          </ac:spMkLst>
        </pc:spChg>
        <pc:spChg chg="add mod">
          <ac:chgData name="Jashanpreet Kaur" userId="4ecc65cb20acdb3a" providerId="LiveId" clId="{E4D6F043-F3A9-4EB2-99A5-40F71D3EF5C7}" dt="2024-04-02T12:52:29.184" v="40" actId="26606"/>
          <ac:spMkLst>
            <pc:docMk/>
            <pc:sldMk cId="2673677959" sldId="332"/>
            <ac:spMk id="17" creationId="{232D1BC9-4731-31A4-D630-461123A38A36}"/>
          </ac:spMkLst>
        </pc:spChg>
        <pc:spChg chg="add del mod">
          <ac:chgData name="Jashanpreet Kaur" userId="4ecc65cb20acdb3a" providerId="LiveId" clId="{E4D6F043-F3A9-4EB2-99A5-40F71D3EF5C7}" dt="2024-04-02T12:55:27.557" v="87" actId="478"/>
          <ac:spMkLst>
            <pc:docMk/>
            <pc:sldMk cId="2673677959" sldId="332"/>
            <ac:spMk id="18" creationId="{04741B05-AA08-FEA5-EAE6-57EA10E25A39}"/>
          </ac:spMkLst>
        </pc:spChg>
        <pc:spChg chg="add del mod">
          <ac:chgData name="Jashanpreet Kaur" userId="4ecc65cb20acdb3a" providerId="LiveId" clId="{E4D6F043-F3A9-4EB2-99A5-40F71D3EF5C7}" dt="2024-04-02T12:52:19.186" v="39" actId="26606"/>
          <ac:spMkLst>
            <pc:docMk/>
            <pc:sldMk cId="2673677959" sldId="332"/>
            <ac:spMk id="19" creationId="{F5198F36-C0D9-CADF-C1F3-30F69228177D}"/>
          </ac:spMkLst>
        </pc:spChg>
        <pc:spChg chg="add del mod">
          <ac:chgData name="Jashanpreet Kaur" userId="4ecc65cb20acdb3a" providerId="LiveId" clId="{E4D6F043-F3A9-4EB2-99A5-40F71D3EF5C7}" dt="2024-04-02T12:55:32.415" v="88" actId="478"/>
          <ac:spMkLst>
            <pc:docMk/>
            <pc:sldMk cId="2673677959" sldId="332"/>
            <ac:spMk id="20" creationId="{44D49B56-5BA1-E772-BC27-4E345788C9C4}"/>
          </ac:spMkLst>
        </pc:spChg>
        <pc:spChg chg="add del mod">
          <ac:chgData name="Jashanpreet Kaur" userId="4ecc65cb20acdb3a" providerId="LiveId" clId="{E4D6F043-F3A9-4EB2-99A5-40F71D3EF5C7}" dt="2024-04-02T12:52:19.186" v="39" actId="26606"/>
          <ac:spMkLst>
            <pc:docMk/>
            <pc:sldMk cId="2673677959" sldId="332"/>
            <ac:spMk id="21" creationId="{B77756E1-C7A8-2E85-F2B4-34C6EFBE9461}"/>
          </ac:spMkLst>
        </pc:spChg>
        <pc:spChg chg="add del mod">
          <ac:chgData name="Jashanpreet Kaur" userId="4ecc65cb20acdb3a" providerId="LiveId" clId="{E4D6F043-F3A9-4EB2-99A5-40F71D3EF5C7}" dt="2024-04-02T12:52:32.696" v="41" actId="478"/>
          <ac:spMkLst>
            <pc:docMk/>
            <pc:sldMk cId="2673677959" sldId="332"/>
            <ac:spMk id="22" creationId="{0867D585-6FC0-A199-6DF4-DBB0176089BE}"/>
          </ac:spMkLst>
        </pc:spChg>
        <pc:spChg chg="add del mod">
          <ac:chgData name="Jashanpreet Kaur" userId="4ecc65cb20acdb3a" providerId="LiveId" clId="{E4D6F043-F3A9-4EB2-99A5-40F71D3EF5C7}" dt="2024-04-02T12:52:19.186" v="39" actId="26606"/>
          <ac:spMkLst>
            <pc:docMk/>
            <pc:sldMk cId="2673677959" sldId="332"/>
            <ac:spMk id="23" creationId="{9763D3EC-8883-1DE7-D516-E67368E0CE10}"/>
          </ac:spMkLst>
        </pc:spChg>
        <pc:spChg chg="add del mod">
          <ac:chgData name="Jashanpreet Kaur" userId="4ecc65cb20acdb3a" providerId="LiveId" clId="{E4D6F043-F3A9-4EB2-99A5-40F71D3EF5C7}" dt="2024-04-02T12:52:36.463" v="42" actId="478"/>
          <ac:spMkLst>
            <pc:docMk/>
            <pc:sldMk cId="2673677959" sldId="332"/>
            <ac:spMk id="24" creationId="{7FFE4190-7C0F-F011-0904-9A49ED6E5A08}"/>
          </ac:spMkLst>
        </pc:spChg>
        <pc:spChg chg="add del mod">
          <ac:chgData name="Jashanpreet Kaur" userId="4ecc65cb20acdb3a" providerId="LiveId" clId="{E4D6F043-F3A9-4EB2-99A5-40F71D3EF5C7}" dt="2024-04-02T12:52:19.186" v="39" actId="26606"/>
          <ac:spMkLst>
            <pc:docMk/>
            <pc:sldMk cId="2673677959" sldId="332"/>
            <ac:spMk id="25" creationId="{F1416110-D9B1-5906-7E75-D86B8354D5AB}"/>
          </ac:spMkLst>
        </pc:spChg>
        <pc:spChg chg="add del mod">
          <ac:chgData name="Jashanpreet Kaur" userId="4ecc65cb20acdb3a" providerId="LiveId" clId="{E4D6F043-F3A9-4EB2-99A5-40F71D3EF5C7}" dt="2024-04-02T12:55:23.321" v="86" actId="478"/>
          <ac:spMkLst>
            <pc:docMk/>
            <pc:sldMk cId="2673677959" sldId="332"/>
            <ac:spMk id="26" creationId="{E5F5AFAA-C2A9-D492-2A05-4C638BE1EE8D}"/>
          </ac:spMkLst>
        </pc:spChg>
        <pc:spChg chg="add del mod">
          <ac:chgData name="Jashanpreet Kaur" userId="4ecc65cb20acdb3a" providerId="LiveId" clId="{E4D6F043-F3A9-4EB2-99A5-40F71D3EF5C7}" dt="2024-04-02T12:52:19.186" v="39" actId="26606"/>
          <ac:spMkLst>
            <pc:docMk/>
            <pc:sldMk cId="2673677959" sldId="332"/>
            <ac:spMk id="27" creationId="{15C49BE3-8026-8379-6F06-426FF36361DF}"/>
          </ac:spMkLst>
        </pc:spChg>
        <pc:spChg chg="add del mod">
          <ac:chgData name="Jashanpreet Kaur" userId="4ecc65cb20acdb3a" providerId="LiveId" clId="{E4D6F043-F3A9-4EB2-99A5-40F71D3EF5C7}" dt="2024-04-02T12:52:19.186" v="39" actId="26606"/>
          <ac:spMkLst>
            <pc:docMk/>
            <pc:sldMk cId="2673677959" sldId="332"/>
            <ac:spMk id="29" creationId="{98D06079-DB05-A4D5-742E-13703AC101E9}"/>
          </ac:spMkLst>
        </pc:spChg>
        <pc:picChg chg="add del">
          <ac:chgData name="Jashanpreet Kaur" userId="4ecc65cb20acdb3a" providerId="LiveId" clId="{E4D6F043-F3A9-4EB2-99A5-40F71D3EF5C7}" dt="2024-04-02T12:52:19.186" v="39" actId="26606"/>
          <ac:picMkLst>
            <pc:docMk/>
            <pc:sldMk cId="2673677959" sldId="332"/>
            <ac:picMk id="15" creationId="{4A6265E4-5F63-C2E9-8DEB-431562DF97F4}"/>
          </ac:picMkLst>
        </pc:picChg>
        <pc:picChg chg="add">
          <ac:chgData name="Jashanpreet Kaur" userId="4ecc65cb20acdb3a" providerId="LiveId" clId="{E4D6F043-F3A9-4EB2-99A5-40F71D3EF5C7}" dt="2024-04-02T12:52:29.184" v="40" actId="26606"/>
          <ac:picMkLst>
            <pc:docMk/>
            <pc:sldMk cId="2673677959" sldId="332"/>
            <ac:picMk id="16" creationId="{40FFB07B-7CDB-93F6-47C8-16F4A3848060}"/>
          </ac:picMkLst>
        </pc:picChg>
      </pc:sldChg>
      <pc:sldChg chg="modSp mod">
        <pc:chgData name="Jashanpreet Kaur" userId="4ecc65cb20acdb3a" providerId="LiveId" clId="{E4D6F043-F3A9-4EB2-99A5-40F71D3EF5C7}" dt="2024-04-02T12:57:57.759" v="117" actId="5793"/>
        <pc:sldMkLst>
          <pc:docMk/>
          <pc:sldMk cId="3617517493" sldId="339"/>
        </pc:sldMkLst>
        <pc:spChg chg="mod">
          <ac:chgData name="Jashanpreet Kaur" userId="4ecc65cb20acdb3a" providerId="LiveId" clId="{E4D6F043-F3A9-4EB2-99A5-40F71D3EF5C7}" dt="2024-04-02T12:57:57.759" v="117" actId="5793"/>
          <ac:spMkLst>
            <pc:docMk/>
            <pc:sldMk cId="3617517493" sldId="339"/>
            <ac:spMk id="2" creationId="{40F8E96F-7E88-DB77-791C-BCFD7B03BFC9}"/>
          </ac:spMkLst>
        </pc:spChg>
      </pc:sldChg>
      <pc:sldChg chg="modSp mod">
        <pc:chgData name="Jashanpreet Kaur" userId="4ecc65cb20acdb3a" providerId="LiveId" clId="{E4D6F043-F3A9-4EB2-99A5-40F71D3EF5C7}" dt="2024-04-02T12:57:37.973" v="116" actId="313"/>
        <pc:sldMkLst>
          <pc:docMk/>
          <pc:sldMk cId="2451180982" sldId="340"/>
        </pc:sldMkLst>
        <pc:spChg chg="mod">
          <ac:chgData name="Jashanpreet Kaur" userId="4ecc65cb20acdb3a" providerId="LiveId" clId="{E4D6F043-F3A9-4EB2-99A5-40F71D3EF5C7}" dt="2024-04-02T12:57:21.691" v="113" actId="5793"/>
          <ac:spMkLst>
            <pc:docMk/>
            <pc:sldMk cId="2451180982" sldId="340"/>
            <ac:spMk id="2" creationId="{C930FC4D-970A-6F9E-D45E-FC4DDD290CA9}"/>
          </ac:spMkLst>
        </pc:spChg>
        <pc:spChg chg="mod">
          <ac:chgData name="Jashanpreet Kaur" userId="4ecc65cb20acdb3a" providerId="LiveId" clId="{E4D6F043-F3A9-4EB2-99A5-40F71D3EF5C7}" dt="2024-04-02T12:57:37.973" v="116" actId="313"/>
          <ac:spMkLst>
            <pc:docMk/>
            <pc:sldMk cId="2451180982" sldId="340"/>
            <ac:spMk id="8" creationId="{E8A54EF6-8F1D-9A2A-C5FD-8A23DA19DB1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3D5D6-1A0C-4E00-9461-4338373C0CD4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DBFF2B0D-7172-491A-8C1D-CEE347BDE50D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2000" dirty="0"/>
            <a:t>Reliable</a:t>
          </a:r>
        </a:p>
      </dgm:t>
    </dgm:pt>
    <dgm:pt modelId="{79905A12-9F8B-4E3E-A43F-539585E3B0A6}" type="parTrans" cxnId="{F7A30A23-1DB8-4F1F-9B82-A355F9FD5E26}">
      <dgm:prSet/>
      <dgm:spPr/>
      <dgm:t>
        <a:bodyPr/>
        <a:lstStyle/>
        <a:p>
          <a:endParaRPr lang="en-IN"/>
        </a:p>
      </dgm:t>
    </dgm:pt>
    <dgm:pt modelId="{FA5E1521-E00F-4182-A4F3-113EAB0ACB71}" type="sibTrans" cxnId="{F7A30A23-1DB8-4F1F-9B82-A355F9FD5E26}">
      <dgm:prSet/>
      <dgm:spPr/>
      <dgm:t>
        <a:bodyPr/>
        <a:lstStyle/>
        <a:p>
          <a:endParaRPr lang="en-IN"/>
        </a:p>
      </dgm:t>
    </dgm:pt>
    <dgm:pt modelId="{9143A500-2089-416B-AD6D-0AB34131CF9F}">
      <dgm:prSet custT="1"/>
      <dgm:spPr/>
      <dgm:t>
        <a:bodyPr/>
        <a:lstStyle/>
        <a:p>
          <a:r>
            <a:rPr lang="en-IN" sz="2000" dirty="0"/>
            <a:t>Affordable</a:t>
          </a:r>
        </a:p>
      </dgm:t>
    </dgm:pt>
    <dgm:pt modelId="{03CEEEA9-2CE6-4D89-B7C0-71CE1DFF1F53}" type="parTrans" cxnId="{AC135B19-897A-47C7-B08A-A5E6325806FE}">
      <dgm:prSet/>
      <dgm:spPr/>
      <dgm:t>
        <a:bodyPr/>
        <a:lstStyle/>
        <a:p>
          <a:endParaRPr lang="en-IN"/>
        </a:p>
      </dgm:t>
    </dgm:pt>
    <dgm:pt modelId="{2D24359F-BF34-4E46-821F-41A1629FB667}" type="sibTrans" cxnId="{AC135B19-897A-47C7-B08A-A5E6325806FE}">
      <dgm:prSet/>
      <dgm:spPr/>
      <dgm:t>
        <a:bodyPr/>
        <a:lstStyle/>
        <a:p>
          <a:endParaRPr lang="en-IN"/>
        </a:p>
      </dgm:t>
    </dgm:pt>
    <dgm:pt modelId="{3F931D72-5615-4845-9E3C-8223D1F13265}">
      <dgm:prSet custT="1"/>
      <dgm:spPr/>
      <dgm:t>
        <a:bodyPr/>
        <a:lstStyle/>
        <a:p>
          <a:r>
            <a:rPr lang="en-IN" sz="2000" dirty="0"/>
            <a:t>SOTA AI &amp; DS Methodologies</a:t>
          </a:r>
        </a:p>
      </dgm:t>
    </dgm:pt>
    <dgm:pt modelId="{210EA286-CC03-441F-BEF4-42801DC94F6F}" type="parTrans" cxnId="{515DEDDB-7C45-43E3-B1B9-AA3580899A98}">
      <dgm:prSet/>
      <dgm:spPr/>
      <dgm:t>
        <a:bodyPr/>
        <a:lstStyle/>
        <a:p>
          <a:endParaRPr lang="en-IN"/>
        </a:p>
      </dgm:t>
    </dgm:pt>
    <dgm:pt modelId="{C66A3141-DC19-4A71-81E8-988B4076D64A}" type="sibTrans" cxnId="{515DEDDB-7C45-43E3-B1B9-AA3580899A98}">
      <dgm:prSet/>
      <dgm:spPr/>
      <dgm:t>
        <a:bodyPr/>
        <a:lstStyle/>
        <a:p>
          <a:endParaRPr lang="en-IN"/>
        </a:p>
      </dgm:t>
    </dgm:pt>
    <dgm:pt modelId="{BA515AA8-9427-4AD2-9080-58327286B572}">
      <dgm:prSet custT="1"/>
      <dgm:spPr/>
      <dgm:t>
        <a:bodyPr/>
        <a:lstStyle/>
        <a:p>
          <a:r>
            <a:rPr lang="en-IN" sz="2000" dirty="0"/>
            <a:t>Meaningful Insights</a:t>
          </a:r>
        </a:p>
      </dgm:t>
    </dgm:pt>
    <dgm:pt modelId="{8D013676-A410-4291-8FC9-9FDB21FD604B}" type="parTrans" cxnId="{C1491732-8309-47E4-BC67-DA5A910A28A9}">
      <dgm:prSet/>
      <dgm:spPr/>
      <dgm:t>
        <a:bodyPr/>
        <a:lstStyle/>
        <a:p>
          <a:endParaRPr lang="en-IN"/>
        </a:p>
      </dgm:t>
    </dgm:pt>
    <dgm:pt modelId="{B7602B7D-E05D-45C7-A406-D76CFCA49DBB}" type="sibTrans" cxnId="{C1491732-8309-47E4-BC67-DA5A910A28A9}">
      <dgm:prSet/>
      <dgm:spPr/>
      <dgm:t>
        <a:bodyPr/>
        <a:lstStyle/>
        <a:p>
          <a:endParaRPr lang="en-IN"/>
        </a:p>
      </dgm:t>
    </dgm:pt>
    <dgm:pt modelId="{80F50118-4EC3-45EC-844F-68B1762FE27B}" type="pres">
      <dgm:prSet presAssocID="{BC73D5D6-1A0C-4E00-9461-4338373C0CD4}" presName="Name0" presStyleCnt="0">
        <dgm:presLayoutVars>
          <dgm:chMax val="7"/>
          <dgm:chPref val="7"/>
          <dgm:dir/>
        </dgm:presLayoutVars>
      </dgm:prSet>
      <dgm:spPr/>
    </dgm:pt>
    <dgm:pt modelId="{A217FF1F-08FF-4C3E-8870-F94F673DC206}" type="pres">
      <dgm:prSet presAssocID="{BC73D5D6-1A0C-4E00-9461-4338373C0CD4}" presName="Name1" presStyleCnt="0"/>
      <dgm:spPr/>
    </dgm:pt>
    <dgm:pt modelId="{C5741206-3F53-4689-9659-D81294757A1C}" type="pres">
      <dgm:prSet presAssocID="{BC73D5D6-1A0C-4E00-9461-4338373C0CD4}" presName="cycle" presStyleCnt="0"/>
      <dgm:spPr/>
    </dgm:pt>
    <dgm:pt modelId="{3EAFD80A-7B3B-4045-90D9-44EA772981F7}" type="pres">
      <dgm:prSet presAssocID="{BC73D5D6-1A0C-4E00-9461-4338373C0CD4}" presName="srcNode" presStyleLbl="node1" presStyleIdx="0" presStyleCnt="4"/>
      <dgm:spPr/>
    </dgm:pt>
    <dgm:pt modelId="{C1828B3F-EDAA-42BE-B052-D7B1A75B8B95}" type="pres">
      <dgm:prSet presAssocID="{BC73D5D6-1A0C-4E00-9461-4338373C0CD4}" presName="conn" presStyleLbl="parChTrans1D2" presStyleIdx="0" presStyleCnt="1"/>
      <dgm:spPr/>
    </dgm:pt>
    <dgm:pt modelId="{C3C93DD1-7DCB-4CB2-A024-F2A18F37BB26}" type="pres">
      <dgm:prSet presAssocID="{BC73D5D6-1A0C-4E00-9461-4338373C0CD4}" presName="extraNode" presStyleLbl="node1" presStyleIdx="0" presStyleCnt="4"/>
      <dgm:spPr/>
    </dgm:pt>
    <dgm:pt modelId="{B9F7485B-CC2A-4358-824A-CB20608FD365}" type="pres">
      <dgm:prSet presAssocID="{BC73D5D6-1A0C-4E00-9461-4338373C0CD4}" presName="dstNode" presStyleLbl="node1" presStyleIdx="0" presStyleCnt="4"/>
      <dgm:spPr/>
    </dgm:pt>
    <dgm:pt modelId="{A747329A-9C87-43FA-B2E7-2844BEE03EED}" type="pres">
      <dgm:prSet presAssocID="{DBFF2B0D-7172-491A-8C1D-CEE347BDE50D}" presName="text_1" presStyleLbl="node1" presStyleIdx="0" presStyleCnt="4">
        <dgm:presLayoutVars>
          <dgm:bulletEnabled val="1"/>
        </dgm:presLayoutVars>
      </dgm:prSet>
      <dgm:spPr/>
    </dgm:pt>
    <dgm:pt modelId="{2B5A8D95-B9D7-498F-9044-5025E577A2A1}" type="pres">
      <dgm:prSet presAssocID="{DBFF2B0D-7172-491A-8C1D-CEE347BDE50D}" presName="accent_1" presStyleCnt="0"/>
      <dgm:spPr/>
    </dgm:pt>
    <dgm:pt modelId="{1C7C1DB8-EEA2-4470-A4C8-B9825500D406}" type="pres">
      <dgm:prSet presAssocID="{DBFF2B0D-7172-491A-8C1D-CEE347BDE50D}" presName="accentRepeatNode" presStyleLbl="solidFgAcc1" presStyleIdx="0" presStyleCnt="4"/>
      <dgm:spPr/>
    </dgm:pt>
    <dgm:pt modelId="{76FBCFBF-9E4E-4A37-B60A-8A8A3BB37C89}" type="pres">
      <dgm:prSet presAssocID="{9143A500-2089-416B-AD6D-0AB34131CF9F}" presName="text_2" presStyleLbl="node1" presStyleIdx="1" presStyleCnt="4">
        <dgm:presLayoutVars>
          <dgm:bulletEnabled val="1"/>
        </dgm:presLayoutVars>
      </dgm:prSet>
      <dgm:spPr/>
    </dgm:pt>
    <dgm:pt modelId="{B1427FDC-A533-4289-8EA0-E6C0578442F2}" type="pres">
      <dgm:prSet presAssocID="{9143A500-2089-416B-AD6D-0AB34131CF9F}" presName="accent_2" presStyleCnt="0"/>
      <dgm:spPr/>
    </dgm:pt>
    <dgm:pt modelId="{0C2FC1EA-BB05-401D-8EDC-ADC8606D24F0}" type="pres">
      <dgm:prSet presAssocID="{9143A500-2089-416B-AD6D-0AB34131CF9F}" presName="accentRepeatNode" presStyleLbl="solidFgAcc1" presStyleIdx="1" presStyleCnt="4"/>
      <dgm:spPr/>
    </dgm:pt>
    <dgm:pt modelId="{3E772D36-095B-4A27-AE75-0B214328D526}" type="pres">
      <dgm:prSet presAssocID="{3F931D72-5615-4845-9E3C-8223D1F13265}" presName="text_3" presStyleLbl="node1" presStyleIdx="2" presStyleCnt="4">
        <dgm:presLayoutVars>
          <dgm:bulletEnabled val="1"/>
        </dgm:presLayoutVars>
      </dgm:prSet>
      <dgm:spPr/>
    </dgm:pt>
    <dgm:pt modelId="{6B37DD6B-9ACC-43EB-BF1C-75F301BA2AB5}" type="pres">
      <dgm:prSet presAssocID="{3F931D72-5615-4845-9E3C-8223D1F13265}" presName="accent_3" presStyleCnt="0"/>
      <dgm:spPr/>
    </dgm:pt>
    <dgm:pt modelId="{4AFF5E22-19EC-4782-A118-ED422E52A50E}" type="pres">
      <dgm:prSet presAssocID="{3F931D72-5615-4845-9E3C-8223D1F13265}" presName="accentRepeatNode" presStyleLbl="solidFgAcc1" presStyleIdx="2" presStyleCnt="4"/>
      <dgm:spPr/>
    </dgm:pt>
    <dgm:pt modelId="{FF9791A3-6D49-42B3-B214-388DEF92DCAB}" type="pres">
      <dgm:prSet presAssocID="{BA515AA8-9427-4AD2-9080-58327286B572}" presName="text_4" presStyleLbl="node1" presStyleIdx="3" presStyleCnt="4">
        <dgm:presLayoutVars>
          <dgm:bulletEnabled val="1"/>
        </dgm:presLayoutVars>
      </dgm:prSet>
      <dgm:spPr/>
    </dgm:pt>
    <dgm:pt modelId="{E2DACD0A-63AE-471F-A442-211DEF8F912F}" type="pres">
      <dgm:prSet presAssocID="{BA515AA8-9427-4AD2-9080-58327286B572}" presName="accent_4" presStyleCnt="0"/>
      <dgm:spPr/>
    </dgm:pt>
    <dgm:pt modelId="{C3B6BF7A-913D-4890-B7B8-94F1E1D27B84}" type="pres">
      <dgm:prSet presAssocID="{BA515AA8-9427-4AD2-9080-58327286B572}" presName="accentRepeatNode" presStyleLbl="solidFgAcc1" presStyleIdx="3" presStyleCnt="4"/>
      <dgm:spPr/>
    </dgm:pt>
  </dgm:ptLst>
  <dgm:cxnLst>
    <dgm:cxn modelId="{8CC77E00-21C5-4F72-BC1D-73D43EF8EA40}" type="presOf" srcId="{DBFF2B0D-7172-491A-8C1D-CEE347BDE50D}" destId="{A747329A-9C87-43FA-B2E7-2844BEE03EED}" srcOrd="0" destOrd="0" presId="urn:microsoft.com/office/officeart/2008/layout/VerticalCurvedList"/>
    <dgm:cxn modelId="{A8964718-A56B-43CF-A52D-586C836135EF}" type="presOf" srcId="{BC73D5D6-1A0C-4E00-9461-4338373C0CD4}" destId="{80F50118-4EC3-45EC-844F-68B1762FE27B}" srcOrd="0" destOrd="0" presId="urn:microsoft.com/office/officeart/2008/layout/VerticalCurvedList"/>
    <dgm:cxn modelId="{AC135B19-897A-47C7-B08A-A5E6325806FE}" srcId="{BC73D5D6-1A0C-4E00-9461-4338373C0CD4}" destId="{9143A500-2089-416B-AD6D-0AB34131CF9F}" srcOrd="1" destOrd="0" parTransId="{03CEEEA9-2CE6-4D89-B7C0-71CE1DFF1F53}" sibTransId="{2D24359F-BF34-4E46-821F-41A1629FB667}"/>
    <dgm:cxn modelId="{F22AFE1C-03A6-45AF-96AA-112A41AB03E1}" type="presOf" srcId="{9143A500-2089-416B-AD6D-0AB34131CF9F}" destId="{76FBCFBF-9E4E-4A37-B60A-8A8A3BB37C89}" srcOrd="0" destOrd="0" presId="urn:microsoft.com/office/officeart/2008/layout/VerticalCurvedList"/>
    <dgm:cxn modelId="{F7A30A23-1DB8-4F1F-9B82-A355F9FD5E26}" srcId="{BC73D5D6-1A0C-4E00-9461-4338373C0CD4}" destId="{DBFF2B0D-7172-491A-8C1D-CEE347BDE50D}" srcOrd="0" destOrd="0" parTransId="{79905A12-9F8B-4E3E-A43F-539585E3B0A6}" sibTransId="{FA5E1521-E00F-4182-A4F3-113EAB0ACB71}"/>
    <dgm:cxn modelId="{C1491732-8309-47E4-BC67-DA5A910A28A9}" srcId="{BC73D5D6-1A0C-4E00-9461-4338373C0CD4}" destId="{BA515AA8-9427-4AD2-9080-58327286B572}" srcOrd="3" destOrd="0" parTransId="{8D013676-A410-4291-8FC9-9FDB21FD604B}" sibTransId="{B7602B7D-E05D-45C7-A406-D76CFCA49DBB}"/>
    <dgm:cxn modelId="{37EF1A4E-AAF0-4636-974D-201FCB11181C}" type="presOf" srcId="{3F931D72-5615-4845-9E3C-8223D1F13265}" destId="{3E772D36-095B-4A27-AE75-0B214328D526}" srcOrd="0" destOrd="0" presId="urn:microsoft.com/office/officeart/2008/layout/VerticalCurvedList"/>
    <dgm:cxn modelId="{2DA4907D-6C27-4066-977B-BCBCCAA2ECE2}" type="presOf" srcId="{BA515AA8-9427-4AD2-9080-58327286B572}" destId="{FF9791A3-6D49-42B3-B214-388DEF92DCAB}" srcOrd="0" destOrd="0" presId="urn:microsoft.com/office/officeart/2008/layout/VerticalCurvedList"/>
    <dgm:cxn modelId="{EE5EC0D5-7A6F-4CB2-85D2-1882DE2F263B}" type="presOf" srcId="{FA5E1521-E00F-4182-A4F3-113EAB0ACB71}" destId="{C1828B3F-EDAA-42BE-B052-D7B1A75B8B95}" srcOrd="0" destOrd="0" presId="urn:microsoft.com/office/officeart/2008/layout/VerticalCurvedList"/>
    <dgm:cxn modelId="{515DEDDB-7C45-43E3-B1B9-AA3580899A98}" srcId="{BC73D5D6-1A0C-4E00-9461-4338373C0CD4}" destId="{3F931D72-5615-4845-9E3C-8223D1F13265}" srcOrd="2" destOrd="0" parTransId="{210EA286-CC03-441F-BEF4-42801DC94F6F}" sibTransId="{C66A3141-DC19-4A71-81E8-988B4076D64A}"/>
    <dgm:cxn modelId="{15482F9B-6E83-4D66-B69A-1A64DDAC8B7B}" type="presParOf" srcId="{80F50118-4EC3-45EC-844F-68B1762FE27B}" destId="{A217FF1F-08FF-4C3E-8870-F94F673DC206}" srcOrd="0" destOrd="0" presId="urn:microsoft.com/office/officeart/2008/layout/VerticalCurvedList"/>
    <dgm:cxn modelId="{34C977C3-AAC5-4D53-BFED-DC5AD28A3882}" type="presParOf" srcId="{A217FF1F-08FF-4C3E-8870-F94F673DC206}" destId="{C5741206-3F53-4689-9659-D81294757A1C}" srcOrd="0" destOrd="0" presId="urn:microsoft.com/office/officeart/2008/layout/VerticalCurvedList"/>
    <dgm:cxn modelId="{83381018-1A35-4FD8-998D-BC6DC783F662}" type="presParOf" srcId="{C5741206-3F53-4689-9659-D81294757A1C}" destId="{3EAFD80A-7B3B-4045-90D9-44EA772981F7}" srcOrd="0" destOrd="0" presId="urn:microsoft.com/office/officeart/2008/layout/VerticalCurvedList"/>
    <dgm:cxn modelId="{1F8A5585-1C37-4B94-8B42-E2458A86EFF4}" type="presParOf" srcId="{C5741206-3F53-4689-9659-D81294757A1C}" destId="{C1828B3F-EDAA-42BE-B052-D7B1A75B8B95}" srcOrd="1" destOrd="0" presId="urn:microsoft.com/office/officeart/2008/layout/VerticalCurvedList"/>
    <dgm:cxn modelId="{3BA79AC1-93AF-46BB-B1DC-75A6AC79F177}" type="presParOf" srcId="{C5741206-3F53-4689-9659-D81294757A1C}" destId="{C3C93DD1-7DCB-4CB2-A024-F2A18F37BB26}" srcOrd="2" destOrd="0" presId="urn:microsoft.com/office/officeart/2008/layout/VerticalCurvedList"/>
    <dgm:cxn modelId="{4DFBF79E-774A-4AD7-B395-F28D39D09939}" type="presParOf" srcId="{C5741206-3F53-4689-9659-D81294757A1C}" destId="{B9F7485B-CC2A-4358-824A-CB20608FD365}" srcOrd="3" destOrd="0" presId="urn:microsoft.com/office/officeart/2008/layout/VerticalCurvedList"/>
    <dgm:cxn modelId="{5112230B-E130-4DEE-814C-FFAC16785A87}" type="presParOf" srcId="{A217FF1F-08FF-4C3E-8870-F94F673DC206}" destId="{A747329A-9C87-43FA-B2E7-2844BEE03EED}" srcOrd="1" destOrd="0" presId="urn:microsoft.com/office/officeart/2008/layout/VerticalCurvedList"/>
    <dgm:cxn modelId="{A6D21203-DBF8-4474-A550-893AE8DD2601}" type="presParOf" srcId="{A217FF1F-08FF-4C3E-8870-F94F673DC206}" destId="{2B5A8D95-B9D7-498F-9044-5025E577A2A1}" srcOrd="2" destOrd="0" presId="urn:microsoft.com/office/officeart/2008/layout/VerticalCurvedList"/>
    <dgm:cxn modelId="{3F4EBB11-EB30-4A04-B521-024C8CDFC5C5}" type="presParOf" srcId="{2B5A8D95-B9D7-498F-9044-5025E577A2A1}" destId="{1C7C1DB8-EEA2-4470-A4C8-B9825500D406}" srcOrd="0" destOrd="0" presId="urn:microsoft.com/office/officeart/2008/layout/VerticalCurvedList"/>
    <dgm:cxn modelId="{458A356F-7A3A-4097-BDEE-D92CC50A6361}" type="presParOf" srcId="{A217FF1F-08FF-4C3E-8870-F94F673DC206}" destId="{76FBCFBF-9E4E-4A37-B60A-8A8A3BB37C89}" srcOrd="3" destOrd="0" presId="urn:microsoft.com/office/officeart/2008/layout/VerticalCurvedList"/>
    <dgm:cxn modelId="{19C5F971-4E93-4506-A01D-DD1F81BBE567}" type="presParOf" srcId="{A217FF1F-08FF-4C3E-8870-F94F673DC206}" destId="{B1427FDC-A533-4289-8EA0-E6C0578442F2}" srcOrd="4" destOrd="0" presId="urn:microsoft.com/office/officeart/2008/layout/VerticalCurvedList"/>
    <dgm:cxn modelId="{03C960A1-C629-4135-BD29-A1870F5CFCB7}" type="presParOf" srcId="{B1427FDC-A533-4289-8EA0-E6C0578442F2}" destId="{0C2FC1EA-BB05-401D-8EDC-ADC8606D24F0}" srcOrd="0" destOrd="0" presId="urn:microsoft.com/office/officeart/2008/layout/VerticalCurvedList"/>
    <dgm:cxn modelId="{1F803852-3F05-49B4-8970-9D9BFEABA117}" type="presParOf" srcId="{A217FF1F-08FF-4C3E-8870-F94F673DC206}" destId="{3E772D36-095B-4A27-AE75-0B214328D526}" srcOrd="5" destOrd="0" presId="urn:microsoft.com/office/officeart/2008/layout/VerticalCurvedList"/>
    <dgm:cxn modelId="{0124A73E-94FC-4324-A926-B5F588F38C49}" type="presParOf" srcId="{A217FF1F-08FF-4C3E-8870-F94F673DC206}" destId="{6B37DD6B-9ACC-43EB-BF1C-75F301BA2AB5}" srcOrd="6" destOrd="0" presId="urn:microsoft.com/office/officeart/2008/layout/VerticalCurvedList"/>
    <dgm:cxn modelId="{E395F812-4E57-4CC8-84F1-8D41CE855375}" type="presParOf" srcId="{6B37DD6B-9ACC-43EB-BF1C-75F301BA2AB5}" destId="{4AFF5E22-19EC-4782-A118-ED422E52A50E}" srcOrd="0" destOrd="0" presId="urn:microsoft.com/office/officeart/2008/layout/VerticalCurvedList"/>
    <dgm:cxn modelId="{E08B0A67-55CE-41EE-8109-9BDC5DB42BEF}" type="presParOf" srcId="{A217FF1F-08FF-4C3E-8870-F94F673DC206}" destId="{FF9791A3-6D49-42B3-B214-388DEF92DCAB}" srcOrd="7" destOrd="0" presId="urn:microsoft.com/office/officeart/2008/layout/VerticalCurvedList"/>
    <dgm:cxn modelId="{10394D54-EC26-4F8C-A7F8-C38BFEB5A465}" type="presParOf" srcId="{A217FF1F-08FF-4C3E-8870-F94F673DC206}" destId="{E2DACD0A-63AE-471F-A442-211DEF8F912F}" srcOrd="8" destOrd="0" presId="urn:microsoft.com/office/officeart/2008/layout/VerticalCurvedList"/>
    <dgm:cxn modelId="{E7B7A4B4-664B-4355-AB12-2C54A2AB8B39}" type="presParOf" srcId="{E2DACD0A-63AE-471F-A442-211DEF8F912F}" destId="{C3B6BF7A-913D-4890-B7B8-94F1E1D27B8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828B3F-EDAA-42BE-B052-D7B1A75B8B95}">
      <dsp:nvSpPr>
        <dsp:cNvPr id="0" name=""/>
        <dsp:cNvSpPr/>
      </dsp:nvSpPr>
      <dsp:spPr>
        <a:xfrm>
          <a:off x="-3789696" y="-582081"/>
          <a:ext cx="4516963" cy="4516963"/>
        </a:xfrm>
        <a:prstGeom prst="blockArc">
          <a:avLst>
            <a:gd name="adj1" fmla="val 18900000"/>
            <a:gd name="adj2" fmla="val 2700000"/>
            <a:gd name="adj3" fmla="val 478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47329A-9C87-43FA-B2E7-2844BEE03EED}">
      <dsp:nvSpPr>
        <dsp:cNvPr id="0" name=""/>
        <dsp:cNvSpPr/>
      </dsp:nvSpPr>
      <dsp:spPr>
        <a:xfrm>
          <a:off x="381181" y="257763"/>
          <a:ext cx="5091744" cy="515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941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2000" kern="1200" dirty="0"/>
            <a:t>Reliable</a:t>
          </a:r>
        </a:p>
      </dsp:txBody>
      <dsp:txXfrm>
        <a:off x="381181" y="257763"/>
        <a:ext cx="5091744" cy="515794"/>
      </dsp:txXfrm>
    </dsp:sp>
    <dsp:sp modelId="{1C7C1DB8-EEA2-4470-A4C8-B9825500D406}">
      <dsp:nvSpPr>
        <dsp:cNvPr id="0" name=""/>
        <dsp:cNvSpPr/>
      </dsp:nvSpPr>
      <dsp:spPr>
        <a:xfrm>
          <a:off x="58809" y="193288"/>
          <a:ext cx="644743" cy="6447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FBCFBF-9E4E-4A37-B60A-8A8A3BB37C89}">
      <dsp:nvSpPr>
        <dsp:cNvPr id="0" name=""/>
        <dsp:cNvSpPr/>
      </dsp:nvSpPr>
      <dsp:spPr>
        <a:xfrm>
          <a:off x="676898" y="1031589"/>
          <a:ext cx="4796028" cy="515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941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Affordable</a:t>
          </a:r>
        </a:p>
      </dsp:txBody>
      <dsp:txXfrm>
        <a:off x="676898" y="1031589"/>
        <a:ext cx="4796028" cy="515794"/>
      </dsp:txXfrm>
    </dsp:sp>
    <dsp:sp modelId="{0C2FC1EA-BB05-401D-8EDC-ADC8606D24F0}">
      <dsp:nvSpPr>
        <dsp:cNvPr id="0" name=""/>
        <dsp:cNvSpPr/>
      </dsp:nvSpPr>
      <dsp:spPr>
        <a:xfrm>
          <a:off x="354526" y="967115"/>
          <a:ext cx="644743" cy="6447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72D36-095B-4A27-AE75-0B214328D526}">
      <dsp:nvSpPr>
        <dsp:cNvPr id="0" name=""/>
        <dsp:cNvSpPr/>
      </dsp:nvSpPr>
      <dsp:spPr>
        <a:xfrm>
          <a:off x="676898" y="1805415"/>
          <a:ext cx="4796028" cy="515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941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SOTA AI &amp; DS Methodologies</a:t>
          </a:r>
        </a:p>
      </dsp:txBody>
      <dsp:txXfrm>
        <a:off x="676898" y="1805415"/>
        <a:ext cx="4796028" cy="515794"/>
      </dsp:txXfrm>
    </dsp:sp>
    <dsp:sp modelId="{4AFF5E22-19EC-4782-A118-ED422E52A50E}">
      <dsp:nvSpPr>
        <dsp:cNvPr id="0" name=""/>
        <dsp:cNvSpPr/>
      </dsp:nvSpPr>
      <dsp:spPr>
        <a:xfrm>
          <a:off x="354526" y="1740941"/>
          <a:ext cx="644743" cy="6447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9791A3-6D49-42B3-B214-388DEF92DCAB}">
      <dsp:nvSpPr>
        <dsp:cNvPr id="0" name=""/>
        <dsp:cNvSpPr/>
      </dsp:nvSpPr>
      <dsp:spPr>
        <a:xfrm>
          <a:off x="381181" y="2579241"/>
          <a:ext cx="5091744" cy="515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941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Meaningful Insights</a:t>
          </a:r>
        </a:p>
      </dsp:txBody>
      <dsp:txXfrm>
        <a:off x="381181" y="2579241"/>
        <a:ext cx="5091744" cy="515794"/>
      </dsp:txXfrm>
    </dsp:sp>
    <dsp:sp modelId="{C3B6BF7A-913D-4890-B7B8-94F1E1D27B84}">
      <dsp:nvSpPr>
        <dsp:cNvPr id="0" name=""/>
        <dsp:cNvSpPr/>
      </dsp:nvSpPr>
      <dsp:spPr>
        <a:xfrm>
          <a:off x="58809" y="2514767"/>
          <a:ext cx="644743" cy="6447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4AEED-FF0D-4512-BD5F-9F077F06D9A7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8AB8-F519-4C44-A217-B2548CA6E5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F9B45-E22A-4A9C-91D5-81685A72A6FA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3549-A82F-409E-AD53-534267A0E1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DA3E6-E829-AA78-F41D-7977A3D84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FBABB-BEB0-991D-89E7-8D82503180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694E42-854F-4A9C-61BC-17E3A4F36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03ACF-F902-979E-8D27-67D3E6634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2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A921F-513D-4DB4-9D78-AF2C1E3D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9D1E4-C5DC-9611-E620-A8507555E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5B1FD4-BF93-E087-3B12-4C49F520C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7C5F4-60EE-0188-4E00-798549223F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3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3902"/>
            <a:ext cx="5157787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3902"/>
            <a:ext cx="5183188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Date Placeholder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>
          <p15:clr>
            <a:srgbClr val="5ACBF0"/>
          </p15:clr>
        </p15:guide>
        <p15:guide id="2" pos="2568">
          <p15:clr>
            <a:srgbClr val="5ACBF0"/>
          </p15:clr>
        </p15:guide>
        <p15:guide id="3" pos="5760">
          <p15:clr>
            <a:srgbClr val="F26B43"/>
          </p15:clr>
        </p15:guide>
        <p15:guide id="4" pos="1920">
          <p15:clr>
            <a:srgbClr val="F26B43"/>
          </p15:clr>
        </p15:guide>
        <p15:guide id="5" pos="3840">
          <p15:clr>
            <a:srgbClr val="F26B43"/>
          </p15:clr>
        </p15:guide>
        <p15:guide id="6" pos="576">
          <p15:clr>
            <a:srgbClr val="000000"/>
          </p15:clr>
        </p15:guide>
        <p15:guide id="7" pos="7104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ronto.citynews.ca/2022/11/04/financially-literate-canada-poll/" TargetMode="External"/><Relationship Id="rId2" Type="http://schemas.openxmlformats.org/officeDocument/2006/relationships/hyperlink" Target="https://www.investopedia.com/terms/r/returnoninvestment.as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vestopedia.com/articles/basics/03/053003.asp#:~:text=You%20can%20buy%20these%20reports,Finance.&amp;text=Many%20different%20websites%20will%20offer,or%20on%20a%20subscription%20basi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ppchatbot-investo.streamlit.app/" TargetMode="External"/><Relationship Id="rId2" Type="http://schemas.openxmlformats.org/officeDocument/2006/relationships/hyperlink" Target="https://jashanpreetkaurjee.wixsite.com/fickle-nickle" TargetMode="Externa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0.svg"/><Relationship Id="rId2" Type="http://schemas.openxmlformats.org/officeDocument/2006/relationships/image" Target="../media/image5.png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9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articles/basics/03/053003.asp#:~:text=You%20can%20buy%20these%20reports,Finance.&amp;text=Many%20different%20websites%20will%20offer,or%20on%20a%20subscription%20basis" TargetMode="External"/><Relationship Id="rId2" Type="http://schemas.openxmlformats.org/officeDocument/2006/relationships/hyperlink" Target="https://toronto.citynews.ca/2022/11/04/financially-literate-canada-poll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Graphs and charts">
            <a:extLst>
              <a:ext uri="{FF2B5EF4-FFF2-40B4-BE49-F238E27FC236}">
                <a16:creationId xmlns:a16="http://schemas.microsoft.com/office/drawing/2014/main" id="{96D6DE01-D902-4482-9C44-25411826C9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35000"/>
          </a:blip>
          <a:srcRect/>
          <a:stretch/>
        </p:blipFill>
        <p:spPr>
          <a:xfrm>
            <a:off x="-130556" y="0"/>
            <a:ext cx="12322556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636008"/>
            <a:ext cx="9144000" cy="1107959"/>
          </a:xfrm>
        </p:spPr>
        <p:txBody>
          <a:bodyPr anchor="b"/>
          <a:lstStyle/>
          <a:p>
            <a:r>
              <a:rPr lang="en-US">
                <a:solidFill>
                  <a:schemeClr val="bg2">
                    <a:lumMod val="25000"/>
                  </a:schemeClr>
                </a:solidFill>
              </a:rPr>
              <a:t>FICKLE NICKEL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 descr="A computer with a coin on the screen">
            <a:extLst>
              <a:ext uri="{FF2B5EF4-FFF2-40B4-BE49-F238E27FC236}">
                <a16:creationId xmlns:a16="http://schemas.microsoft.com/office/drawing/2014/main" id="{7C0148B2-1C88-CF38-C825-2DE180010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02" t="3377" r="14594" b="9466"/>
          <a:stretch/>
        </p:blipFill>
        <p:spPr>
          <a:xfrm>
            <a:off x="929640" y="605277"/>
            <a:ext cx="2804160" cy="305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Financial graphs on a dark display">
            <a:extLst>
              <a:ext uri="{FF2B5EF4-FFF2-40B4-BE49-F238E27FC236}">
                <a16:creationId xmlns:a16="http://schemas.microsoft.com/office/drawing/2014/main" id="{40FFB07B-7CDB-93F6-47C8-16F4A3848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78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  <a:noFill/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2D1BC9-4731-31A4-D630-461123A38A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0" y="2258568"/>
            <a:ext cx="12190476" cy="2743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B95207-2369-A548-C7B3-93A4BD9E4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IN"/>
              <a:t>Major features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6EC2BF-7237-5607-62EF-6059CE614EE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41120" y="2656115"/>
            <a:ext cx="3098800" cy="1371599"/>
          </a:xfrm>
        </p:spPr>
        <p:txBody>
          <a:bodyPr anchor="ctr">
            <a:norm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</a:rPr>
              <a:t>Both Visual and numeric representation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FF888D-D4C2-989D-E585-C0638934203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15840" y="2656115"/>
            <a:ext cx="2438400" cy="1371599"/>
          </a:xfrm>
        </p:spPr>
        <p:txBody>
          <a:bodyPr anchor="ctr">
            <a:normAutofit fontScale="92500" lnSpcReduction="10000"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</a:rPr>
              <a:t>Comparison between multiple companies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3BB4CE-8045-0560-5A04-A4CD320DED1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975600" y="2367281"/>
            <a:ext cx="2611120" cy="1475376"/>
          </a:xfrm>
        </p:spPr>
        <p:txBody>
          <a:bodyPr anchor="ctr">
            <a:norm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</a:rPr>
              <a:t>Financial Forecasting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89A8DCE-E180-9CDC-C3F3-8BAEB27CDC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67130" y="3502152"/>
            <a:ext cx="2560320" cy="1371600"/>
          </a:xfrm>
        </p:spPr>
        <p:txBody>
          <a:bodyPr>
            <a:normAutofit/>
          </a:bodyPr>
          <a:lstStyle/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3677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ACCCB-4432-0059-456F-58A7D1A6F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close up image of coins">
            <a:extLst>
              <a:ext uri="{FF2B5EF4-FFF2-40B4-BE49-F238E27FC236}">
                <a16:creationId xmlns:a16="http://schemas.microsoft.com/office/drawing/2014/main" id="{01E444D2-C1FF-C55F-9980-8607E565BD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-3048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8ED797-2E9A-D17B-3A9E-697841F57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Empowering Consumers: Unlocking The Benefits Of Investo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8382DF-E929-BBCF-3EA0-117C4EBF4C6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444752" y="2487165"/>
            <a:ext cx="2926080" cy="2714379"/>
          </a:xfrm>
        </p:spPr>
        <p:txBody>
          <a:bodyPr/>
          <a:lstStyle/>
          <a:p>
            <a:r>
              <a:rPr lang="en-ZA" dirty="0"/>
              <a:t>Financial Literacy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12C888-3566-FF57-CCEF-02324D2FE1D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703832" y="3604800"/>
            <a:ext cx="2468880" cy="1371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1"/>
              <a:t>Our consumers will be able to become more finance -knowledgeable.</a:t>
            </a:r>
            <a:endParaRPr lang="en-ZA" noProof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895E3B-4FF3-0E0D-82A5-7EEB121073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36008" y="2487165"/>
            <a:ext cx="2926080" cy="2715768"/>
          </a:xfrm>
        </p:spPr>
        <p:txBody>
          <a:bodyPr>
            <a:normAutofit/>
          </a:bodyPr>
          <a:lstStyle/>
          <a:p>
            <a:r>
              <a:rPr lang="en-ZA" dirty="0"/>
              <a:t>Insights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1C9B9C-9A24-621F-92B6-F3AC6DDD968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73775" y="3374136"/>
            <a:ext cx="2468880" cy="1371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1"/>
              <a:t>Our consumers be able to access timely target information &amp; intelligence about the finance market.</a:t>
            </a:r>
            <a:endParaRPr lang="en-ZA" noProof="1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073734-55FF-324F-475C-DC74F732AFF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90688" y="2487165"/>
            <a:ext cx="2926080" cy="2715768"/>
          </a:xfrm>
        </p:spPr>
        <p:txBody>
          <a:bodyPr>
            <a:normAutofit/>
          </a:bodyPr>
          <a:lstStyle/>
          <a:p>
            <a:r>
              <a:rPr lang="en-ZA" dirty="0"/>
              <a:t>Advanced Technology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4809F38-8B10-AD5E-CA97-FF9E9D263E9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8" y="3430016"/>
            <a:ext cx="2468880" cy="137160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dirty="0"/>
              <a:t>Our consumers will be able to make informed financial decisions with the help of our prediction model.</a:t>
            </a:r>
            <a:endParaRPr lang="en-ZA" noProof="1"/>
          </a:p>
        </p:txBody>
      </p:sp>
    </p:spTree>
    <p:extLst>
      <p:ext uri="{BB962C8B-B14F-4D97-AF65-F5344CB8AC3E}">
        <p14:creationId xmlns:p14="http://schemas.microsoft.com/office/powerpoint/2010/main" val="1780687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37BD3-5C35-16F0-66D7-BD9518EEB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Placeholder 51" descr="Person holding smartphone">
            <a:extLst>
              <a:ext uri="{FF2B5EF4-FFF2-40B4-BE49-F238E27FC236}">
                <a16:creationId xmlns:a16="http://schemas.microsoft.com/office/drawing/2014/main" id="{62F5915F-4790-5BB6-4B49-BC6CE6975A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7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  <a14:imgEffect>
                      <a14:colorTemperature colorTemp="8073"/>
                    </a14:imgEffect>
                  </a14:imgLayer>
                </a14:imgProps>
              </a:ext>
            </a:extLst>
          </a:blip>
          <a:srcRect t="31756" b="31756"/>
          <a:stretch/>
        </p:blipFill>
        <p:spPr>
          <a:xfrm>
            <a:off x="458724" y="481369"/>
            <a:ext cx="11274552" cy="27432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36DF92ED-5135-ECF7-CFCA-4E3ECE46A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92386"/>
            <a:ext cx="45720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FD272A2E-9FF5-FC2D-77B5-DC814711D1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89391" y="3546349"/>
            <a:ext cx="5248656" cy="1920240"/>
          </a:xfrm>
        </p:spPr>
        <p:txBody>
          <a:bodyPr/>
          <a:lstStyle/>
          <a:p>
            <a:endParaRPr lang="en-US" dirty="0"/>
          </a:p>
          <a:p>
            <a:r>
              <a:rPr lang="en-US" sz="1600" dirty="0"/>
              <a:t>With our chatbot, investors will develop enhanced financial decision-making capabilities. As Warren Buffett famously said, </a:t>
            </a:r>
            <a:r>
              <a:rPr lang="en-US" sz="1600" b="1" dirty="0"/>
              <a:t>‘Risk comes from not knowing what you're doing’</a:t>
            </a:r>
            <a:r>
              <a:rPr lang="en-US" sz="1600" dirty="0"/>
              <a:t> Our platform minimizes this risk by providing accurate, timely, and personalized financial insights. 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A6847A6-0C8B-1A93-F0E5-C2076D79CF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9512" y="5482844"/>
            <a:ext cx="6958584" cy="13716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854670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8322990-B189-A108-C836-BF1148754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2DD0F4-D053-873B-75DC-D49E98BFB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111" y="346075"/>
            <a:ext cx="9819178" cy="914400"/>
          </a:xfrm>
        </p:spPr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7DE74-2A69-4D7C-0931-28F0B1989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260475"/>
            <a:ext cx="10965875" cy="509587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 Cap explained (2022) FINRA.org. Available at: https://www.finra.org/investors/insights/marketcap#:~:text=Market%20capitalization%2C%20or%20market%20cap,by%20company %20officers%20and%20insiders (Accessed: 09 February 2024).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Chopra, H. (2023) Revenue: Definition, types and examples | indeed.com, Indeed. Available at: https://www.indeed.com/career-advice/career-development/revenuedefinition (Accessed: 09 February 2024).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(2023) Gross profit: Definition and how to calculate it | indeed.com. Available at: https://www.indeed.com/career-advice/career-development/gross-profit-definitionand-how-to-calculate-it (Accessed: 10 February 2024).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Kenton, W. (2023) Net income (NI) definition: Uses, and how to calculate it, Investopedia. Available at: https://www.investopedia.com/terms/n/netincome.asp (Accessed: 10 February 2024).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Earnings per share (EPS) (no date) What is Earnings Per Share (EPS)? Calculation &amp; Limitation. Available at: https://www.td.com/ca/en/investing/directinvesting/articles/eps (Accessed: 10 February 2024).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Square (no date) An explanation of EBITDA and why it matters, Square. Available at: https://squareup.com/</a:t>
            </a:r>
            <a:r>
              <a:rPr lang="en-US" dirty="0" err="1"/>
              <a:t>gb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/glossary/</a:t>
            </a:r>
            <a:r>
              <a:rPr lang="en-US" dirty="0" err="1"/>
              <a:t>ebitda</a:t>
            </a:r>
            <a:r>
              <a:rPr lang="en-US" dirty="0"/>
              <a:t>#:~:text=EBITDA%20stands%20for%20’ Earnings%20Before,of%20non%2Dcore%20financial%20expenses (Accessed: 10 February 2024).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6377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5721745-863D-D778-34E7-E4C89E8F72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6519D-1110-4D20-5952-406C85EBB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436" y="452582"/>
            <a:ext cx="10954328" cy="590376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Hayes, A. (2023) What is shareholder equity (SE) and how is it calculated?, Investopedia. Available at: https://www.investopedia.com/terms/s/shareholdersequity.asp (Accessed: 10 February 2024).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CFI Team (2023) Cash flow from operations, Corporate Finance Institute. Available at: https://corporatefinanceinstitute.com/resources/accounting/cash-flow-fromoperations/ (Accessed: 10 February 2024).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Seth, S. (2023) Cash flow from operating activities (CFO) defined, with formulas, Investopedia. Available at: https://www.investopedia.com/terms/c/cash-flow-fromoperating-activities.asp (Accessed: 10 February 2024).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Jirav</a:t>
            </a:r>
            <a:r>
              <a:rPr lang="en-US" dirty="0"/>
              <a:t>, J. (2023) Cash flow from investing: Definition &amp; Formula: </a:t>
            </a:r>
            <a:r>
              <a:rPr lang="en-US" dirty="0" err="1"/>
              <a:t>Jirav</a:t>
            </a:r>
            <a:r>
              <a:rPr lang="en-US" dirty="0"/>
              <a:t>, </a:t>
            </a:r>
            <a:r>
              <a:rPr lang="en-US" dirty="0" err="1"/>
              <a:t>Jirav</a:t>
            </a:r>
            <a:r>
              <a:rPr lang="en-US" dirty="0"/>
              <a:t> Business Planning, FP&amp;A, and Forecasting Software. Available at: https://www.jirav.com/standard-metrics-library/investing-cash-flow (Accessed: 10 February 2024).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Murphy, C.B. (2022) Cash flow from Financing Activities (CFF) Formula &amp; Calculations, Investopedia. Available at: https://www.investopedia.com/terms/c/cashflowfromfinancing.asp#:~:text=Cash%20f low%20from%20financing%20activities%20(CFF)%20is%20a%20section%20of,deb t%2C%20equity%2C%20and%20dividends. (Accessed: 10 February 2024).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Indeed Editorial Team (2022) What is current ratio? definition and examples | indeed.com. Available at: https://www.indeed.com/career-advice/careerdevelopment/current-ratio (Accessed: 10 February 2024).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Fernando, J. (2023) Debt-to-equity (D/E) ratio formula and how to interpret it, Investopedia. Available at: https://www.investopedia.com/terms/d/debtequityratio.asp (Accessed: 10 February 2024).</a:t>
            </a:r>
          </a:p>
        </p:txBody>
      </p:sp>
    </p:spTree>
    <p:extLst>
      <p:ext uri="{BB962C8B-B14F-4D97-AF65-F5344CB8AC3E}">
        <p14:creationId xmlns:p14="http://schemas.microsoft.com/office/powerpoint/2010/main" val="677590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A6EC8E6-DC67-C83B-DFC8-09084E5C9F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10901-C8EC-6F6F-D4F6-355D3AAE7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89527"/>
            <a:ext cx="10781146" cy="58668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Fernando, J. (2024) Return on equity (ROE) calculation and what it means, Investopedia. Available at: https://www.investopedia.com/terms/r/returnonequity.asp (Accessed: 10 February 2024).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Hargrave, M. (2024) Return on assets (ROA): Formula and ‘good’ </a:t>
            </a:r>
            <a:r>
              <a:rPr lang="en-US" dirty="0" err="1"/>
              <a:t>roa</a:t>
            </a:r>
            <a:r>
              <a:rPr lang="en-US" dirty="0"/>
              <a:t> defined, Investopedia. Available at: https://www.investopedia.com/terms/r/returnonassets.asp#:~:text=Return%20on%20a ssets%20is%20a,income%20by%20its%20total%20assets. (Accessed: 10 February 2024).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Fernando, J. (2023, December 22). Return on Investment (ROI): How to Calculate It and What It Means. Investopedia. </a:t>
            </a:r>
            <a:r>
              <a:rPr lang="en-US" dirty="0">
                <a:hlinkClick r:id="rId2"/>
              </a:rPr>
              <a:t>https://www.investopedia.com/terms/r/returnoninvestment.asp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Murphy, C. (2022, March 6). How to Calculate Net Profit Margin. Investopedia. https://www.investopedia.com/terms/n/net_margin.asp#:~:text=The%20net%20profit %20margin%2C%20or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Free Cash Flow Per Share: Meaning and Calculations. (n.d.). Investopedia. https://www.investopedia.com/terms/f/freecashflowpershare.asp#:~:text=Free%20cas h%20flow%20per%20share%20(FCF)%20is%20a%20measure%20of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Wall Street Prep. (2023). Return on Tangible Equity (ROTE). [online] Available at: https://www.wallstreetprep.com/knowledge/return-on-tangible-equity-rote/ [Accessed 10 Feb. 2024]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Pitc</a:t>
            </a:r>
            <a:r>
              <a:rPr lang="en-US" dirty="0" err="1">
                <a:solidFill>
                  <a:srgbClr val="212529"/>
                </a:solidFill>
                <a:ea typeface="+mn-lt"/>
                <a:cs typeface="+mn-lt"/>
              </a:rPr>
              <a:t>Bond</a:t>
            </a:r>
            <a:r>
              <a:rPr lang="en-US" dirty="0">
                <a:solidFill>
                  <a:srgbClr val="212529"/>
                </a:solidFill>
                <a:ea typeface="+mn-lt"/>
                <a:cs typeface="+mn-lt"/>
              </a:rPr>
              <a:t>, M. (2022) </a:t>
            </a:r>
            <a:r>
              <a:rPr lang="en-US" i="1" dirty="0">
                <a:solidFill>
                  <a:srgbClr val="212529"/>
                </a:solidFill>
                <a:ea typeface="+mn-lt"/>
                <a:cs typeface="+mn-lt"/>
              </a:rPr>
              <a:t>Majority of Canadians consider themselves financially literate: Poll</a:t>
            </a:r>
            <a:r>
              <a:rPr lang="en-US" dirty="0">
                <a:solidFill>
                  <a:srgbClr val="212529"/>
                </a:solidFill>
                <a:ea typeface="+mn-lt"/>
                <a:cs typeface="+mn-lt"/>
              </a:rPr>
              <a:t>, </a:t>
            </a:r>
            <a:r>
              <a:rPr lang="en-US" i="1" dirty="0">
                <a:solidFill>
                  <a:srgbClr val="212529"/>
                </a:solidFill>
                <a:ea typeface="+mn-lt"/>
                <a:cs typeface="+mn-lt"/>
              </a:rPr>
              <a:t>CityNews Toronto</a:t>
            </a:r>
            <a:r>
              <a:rPr lang="en-US" dirty="0">
                <a:solidFill>
                  <a:srgbClr val="212529"/>
                </a:solidFill>
                <a:ea typeface="+mn-lt"/>
                <a:cs typeface="+mn-lt"/>
              </a:rPr>
              <a:t>. Available at: </a:t>
            </a:r>
            <a:r>
              <a:rPr lang="en-US" dirty="0">
                <a:solidFill>
                  <a:srgbClr val="212529"/>
                </a:solidFill>
                <a:ea typeface="+mn-lt"/>
                <a:cs typeface="+mn-lt"/>
                <a:hlinkClick r:id="rId3"/>
              </a:rPr>
              <a:t>https://toronto.citynews.ca/2022/11/04/financially-literate-canada-poll/</a:t>
            </a:r>
            <a:r>
              <a:rPr lang="en-US" dirty="0">
                <a:solidFill>
                  <a:srgbClr val="212529"/>
                </a:solidFill>
                <a:ea typeface="+mn-lt"/>
                <a:cs typeface="+mn-lt"/>
              </a:rPr>
              <a:t> (Accessed: 12 March 2024). 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2221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1B2E917-E48E-12DF-BA61-3BDF4BCDD9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EEEE1-E549-B9EB-16B6-9F1AEAAB7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54182"/>
            <a:ext cx="10882746" cy="58021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12529"/>
                </a:solidFill>
                <a:ea typeface="+mn-lt"/>
                <a:cs typeface="+mn-lt"/>
              </a:rPr>
              <a:t>Team, T.I. (2021) </a:t>
            </a:r>
            <a:r>
              <a:rPr lang="en-US" sz="1400" i="1" dirty="0">
                <a:solidFill>
                  <a:srgbClr val="212529"/>
                </a:solidFill>
                <a:ea typeface="+mn-lt"/>
                <a:cs typeface="+mn-lt"/>
              </a:rPr>
              <a:t>Data mining for investors</a:t>
            </a:r>
            <a:r>
              <a:rPr lang="en-US" sz="1400" dirty="0">
                <a:solidFill>
                  <a:srgbClr val="212529"/>
                </a:solidFill>
                <a:ea typeface="+mn-lt"/>
                <a:cs typeface="+mn-lt"/>
              </a:rPr>
              <a:t>, </a:t>
            </a:r>
            <a:r>
              <a:rPr lang="en-US" sz="1400" i="1" dirty="0">
                <a:solidFill>
                  <a:srgbClr val="212529"/>
                </a:solidFill>
                <a:ea typeface="+mn-lt"/>
                <a:cs typeface="+mn-lt"/>
              </a:rPr>
              <a:t>Investopedia</a:t>
            </a:r>
            <a:r>
              <a:rPr lang="en-US" sz="1400" dirty="0">
                <a:solidFill>
                  <a:srgbClr val="212529"/>
                </a:solidFill>
                <a:ea typeface="+mn-lt"/>
                <a:cs typeface="+mn-lt"/>
              </a:rPr>
              <a:t>. Available at: </a:t>
            </a:r>
            <a:r>
              <a:rPr lang="en-US" sz="1400" dirty="0">
                <a:solidFill>
                  <a:srgbClr val="212529"/>
                </a:solidFill>
                <a:ea typeface="+mn-lt"/>
                <a:cs typeface="+mn-lt"/>
                <a:hlinkClick r:id="rId2"/>
              </a:rPr>
              <a:t>https://www.investopedia.com/articles/basics/03/053003.asp#:~:text=You%20can%20buy%20these%20reports,Finance.&amp;text=Many%20different%20websites%20will%20offer,or%20on%20a%20subscription%20basis</a:t>
            </a:r>
            <a:r>
              <a:rPr lang="en-US" sz="1400" dirty="0">
                <a:solidFill>
                  <a:srgbClr val="212529"/>
                </a:solidFill>
                <a:ea typeface="+mn-lt"/>
                <a:cs typeface="+mn-lt"/>
              </a:rPr>
              <a:t>. (Accessed: 12 March 2024).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Pitch </a:t>
            </a:r>
            <a:r>
              <a:rPr lang="en-US" dirty="0" err="1"/>
              <a:t>deck</a:t>
            </a:r>
            <a:r>
              <a:rPr lang="en-US" dirty="0" err="1">
                <a:effectLst/>
              </a:rPr>
              <a:t>Dilmegani</a:t>
            </a:r>
            <a:r>
              <a:rPr lang="en-US" dirty="0">
                <a:effectLst/>
              </a:rPr>
              <a:t>, C. (2024, February 5). </a:t>
            </a:r>
            <a:r>
              <a:rPr lang="en-US" i="1" dirty="0">
                <a:effectLst/>
              </a:rPr>
              <a:t>Top 8 Finance Chatbot Use Cases &amp; Applications in 2024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AIMultiple</a:t>
            </a:r>
            <a:r>
              <a:rPr lang="en-US" dirty="0">
                <a:effectLst/>
              </a:rPr>
              <a:t> Research. https://research.aimultiple.com/finance-chatbot/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Team, P. E. (2024, March 20). </a:t>
            </a:r>
            <a:r>
              <a:rPr lang="en-US" i="1" dirty="0">
                <a:effectLst/>
              </a:rPr>
              <a:t>7 best finance chatbots to boost your ROI in 2024</a:t>
            </a:r>
            <a:r>
              <a:rPr lang="en-US" dirty="0">
                <a:effectLst/>
              </a:rPr>
              <a:t>. Chat Blog. https://www.proprofschat.com/blog/finance-chatbots/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Dilmegani</a:t>
            </a:r>
            <a:r>
              <a:rPr lang="en-US" dirty="0">
                <a:effectLst/>
              </a:rPr>
              <a:t>, C. (2024b, February 22). </a:t>
            </a:r>
            <a:r>
              <a:rPr lang="en-US" i="1" dirty="0">
                <a:effectLst/>
              </a:rPr>
              <a:t>Chatbot pricing: How much different chatbots cost in 2024?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AIMultiple</a:t>
            </a:r>
            <a:r>
              <a:rPr lang="en-US" dirty="0">
                <a:effectLst/>
              </a:rPr>
              <a:t>. https://research.aimultiple.com/chatbot-pricing/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effectLst/>
              </a:rPr>
              <a:t>The long-term perspective on markets</a:t>
            </a:r>
            <a:r>
              <a:rPr lang="en-US" dirty="0">
                <a:effectLst/>
              </a:rPr>
              <a:t>. Macrotrends. (n.d.). https://www.macrotrends.net/ </a:t>
            </a:r>
          </a:p>
          <a:p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12529"/>
              </a:solidFill>
              <a:latin typeface="Source Sans Pro"/>
              <a:ea typeface="Source Sans Pro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0948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7791-F71B-8F15-38DF-AC7F6CA3E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WIX WEBSITE &amp; Chatbot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43352-6C0D-0430-C43D-47E8997BC760}"/>
              </a:ext>
            </a:extLst>
          </p:cNvPr>
          <p:cNvSpPr txBox="1"/>
          <p:nvPr/>
        </p:nvSpPr>
        <p:spPr>
          <a:xfrm>
            <a:off x="989045" y="1922106"/>
            <a:ext cx="871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https://jashanpreetkaurjee.wixsite.com/fickle-nickle</a:t>
            </a:r>
            <a:endParaRPr lang="en-CA" dirty="0"/>
          </a:p>
          <a:p>
            <a:r>
              <a:rPr lang="en-CA" dirty="0">
                <a:hlinkClick r:id="rId3"/>
              </a:rPr>
              <a:t>https://finappchatbot-investo.streamlit.app/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3738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75C24-AB92-95F4-B2C0-FED32885B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YOU!!</a:t>
            </a:r>
            <a:b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CC9AAECC-5CDC-4ABB-41F2-DF1255CDA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46110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erson using laptop">
            <a:extLst>
              <a:ext uri="{FF2B5EF4-FFF2-40B4-BE49-F238E27FC236}">
                <a16:creationId xmlns:a16="http://schemas.microsoft.com/office/drawing/2014/main" id="{580459A6-74F1-49C9-B51B-9878E21EB1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0"/>
            <a:ext cx="11961813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40128"/>
            <a:ext cx="4297680" cy="914400"/>
          </a:xfrm>
        </p:spPr>
        <p:txBody>
          <a:bodyPr anchor="b" anchorCtr="0"/>
          <a:lstStyle/>
          <a:p>
            <a:r>
              <a:rPr lang="en-ZA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235960"/>
            <a:ext cx="4297680" cy="312039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Team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Our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Market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Major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57CCB72-3874-46DE-9CF8-8C39DE3D26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3173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mage of bar graphs">
            <a:extLst>
              <a:ext uri="{FF2B5EF4-FFF2-40B4-BE49-F238E27FC236}">
                <a16:creationId xmlns:a16="http://schemas.microsoft.com/office/drawing/2014/main" id="{B1240E7A-9EE3-4AD7-AC70-53A1C0C7D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8562475" cy="1325563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6363A03-E425-4DF0-A245-F0EEE2D0431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</p:spPr>
        <p:txBody>
          <a:bodyPr/>
          <a:lstStyle/>
          <a:p>
            <a:r>
              <a:rPr lang="en-US" dirty="0"/>
              <a:t>Information Overload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80B2038-1B53-491E-BC2F-148E99EFDB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274" y="2242336"/>
            <a:ext cx="3886200" cy="914400"/>
          </a:xfrm>
        </p:spPr>
        <p:txBody>
          <a:bodyPr/>
          <a:lstStyle/>
          <a:p>
            <a:r>
              <a:rPr lang="en-US" dirty="0"/>
              <a:t>Over 1 million financial documents are generated by companies across the globe for their shareholders.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970A788-9414-4536-9C00-F0C87145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525" y="3218688"/>
            <a:ext cx="3886200" cy="320040"/>
          </a:xfrm>
        </p:spPr>
        <p:txBody>
          <a:bodyPr/>
          <a:lstStyle/>
          <a:p>
            <a:r>
              <a:rPr lang="en-US" dirty="0"/>
              <a:t>inaccessibility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F845A907-CC82-47DD-86EC-58C44C2EA6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399" y="3545967"/>
            <a:ext cx="3886200" cy="914400"/>
          </a:xfrm>
        </p:spPr>
        <p:txBody>
          <a:bodyPr>
            <a:noAutofit/>
          </a:bodyPr>
          <a:lstStyle/>
          <a:p>
            <a:r>
              <a:rPr lang="en-US" dirty="0"/>
              <a:t>Limited availability or difficulty in obtaining financial resources or advice.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EF3428C-82C8-426A-8AA5-06D4123935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4274" y="4431983"/>
            <a:ext cx="3886200" cy="320040"/>
          </a:xfrm>
        </p:spPr>
        <p:txBody>
          <a:bodyPr/>
          <a:lstStyle/>
          <a:p>
            <a:r>
              <a:rPr lang="en-US" dirty="0"/>
              <a:t>Knowledge gap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178A14-FF95-463C-89E7-D71BB431EA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274" y="4752023"/>
            <a:ext cx="3886200" cy="737604"/>
          </a:xfrm>
        </p:spPr>
        <p:txBody>
          <a:bodyPr>
            <a:normAutofit/>
          </a:bodyPr>
          <a:lstStyle/>
          <a:p>
            <a:r>
              <a:rPr lang="en-US" dirty="0"/>
              <a:t>Lack of sufficient understanding or expertise in financial matters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B76A604-CBAD-4494-A846-E4C833A60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0801" y="1916113"/>
            <a:ext cx="3886200" cy="320040"/>
          </a:xfrm>
        </p:spPr>
        <p:txBody>
          <a:bodyPr/>
          <a:lstStyle/>
          <a:p>
            <a:r>
              <a:rPr lang="en-US" dirty="0"/>
              <a:t>COST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F07FAC4-029F-4076-B784-683A1CCA68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/>
          <a:p>
            <a:r>
              <a:rPr lang="en-US" dirty="0"/>
              <a:t>The average cost for a financial advisor typically ranges from $150 to $350 per hour, varying based on the size of the investment.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EEA5224-6F24-4134-84A4-4BB922BE15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90801" y="3218688"/>
            <a:ext cx="3886200" cy="320040"/>
          </a:xfrm>
        </p:spPr>
        <p:txBody>
          <a:bodyPr/>
          <a:lstStyle/>
          <a:p>
            <a:r>
              <a:rPr lang="en-US" dirty="0"/>
              <a:t>Time-Intensive process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6DC9F3A7-D8E7-4ABC-8153-8AFB777CAC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/>
          <a:p>
            <a:r>
              <a:rPr lang="en-US" dirty="0"/>
              <a:t>It is a  time-intensive process for  manually analyzing financial data and seeking expert advice which can delay investment decisions.</a:t>
            </a:r>
          </a:p>
        </p:txBody>
      </p:sp>
      <p:sp>
        <p:nvSpPr>
          <p:cNvPr id="152" name="Text Placeholder 151">
            <a:extLst>
              <a:ext uri="{FF2B5EF4-FFF2-40B4-BE49-F238E27FC236}">
                <a16:creationId xmlns:a16="http://schemas.microsoft.com/office/drawing/2014/main" id="{3C4F874E-995C-4034-ACF3-1F09DDFD1EF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34040" y="-68580"/>
            <a:ext cx="1737360" cy="685800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23836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269D2-304B-00EA-CCC5-E1F3FE05C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B1F8D2-7F9C-9F12-288F-3ABABEF10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8000" dirty="0"/>
              <a:t>INVESTO: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637A82-6579-28A8-F7EE-A6FA65B47F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0814" y="1865377"/>
            <a:ext cx="5777346" cy="532383"/>
          </a:xfrm>
        </p:spPr>
        <p:txBody>
          <a:bodyPr/>
          <a:lstStyle/>
          <a:p>
            <a:r>
              <a:rPr lang="en-US" sz="2400" b="1" dirty="0"/>
              <a:t>A New Era of Financial Clarity……</a:t>
            </a:r>
            <a:endParaRPr lang="en-IN" sz="2400" b="1" dirty="0"/>
          </a:p>
        </p:txBody>
      </p:sp>
      <p:pic>
        <p:nvPicPr>
          <p:cNvPr id="15" name="Picture 2" descr="A profile of a person with gears">
            <a:extLst>
              <a:ext uri="{FF2B5EF4-FFF2-40B4-BE49-F238E27FC236}">
                <a16:creationId xmlns:a16="http://schemas.microsoft.com/office/drawing/2014/main" id="{B3F6E6D9-9F16-4D97-666D-D739D8A40F2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" r="30525" b="-332"/>
          <a:stretch/>
        </p:blipFill>
        <p:spPr bwMode="auto">
          <a:xfrm>
            <a:off x="17632" y="81280"/>
            <a:ext cx="6019006" cy="678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omputer with a dollar sign">
            <a:extLst>
              <a:ext uri="{FF2B5EF4-FFF2-40B4-BE49-F238E27FC236}">
                <a16:creationId xmlns:a16="http://schemas.microsoft.com/office/drawing/2014/main" id="{A2F555F1-888E-D1E2-8784-CC8EED60E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5785" y="93922"/>
            <a:ext cx="904240" cy="895129"/>
          </a:xfrm>
          <a:prstGeom prst="flowChartConnector">
            <a:avLst/>
          </a:prstGeom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29F44750-4827-F405-93DC-8348397AF7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5829127"/>
              </p:ext>
            </p:extLst>
          </p:nvPr>
        </p:nvGraphicFramePr>
        <p:xfrm>
          <a:off x="5831840" y="3068321"/>
          <a:ext cx="551688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2" name="Graphic 21" descr="Money with solid fill">
            <a:extLst>
              <a:ext uri="{FF2B5EF4-FFF2-40B4-BE49-F238E27FC236}">
                <a16:creationId xmlns:a16="http://schemas.microsoft.com/office/drawing/2014/main" id="{E659F467-0A10-EC16-0932-FDDE62FC7E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70814" y="3997009"/>
            <a:ext cx="680720" cy="680720"/>
          </a:xfrm>
          <a:prstGeom prst="flowChartConnector">
            <a:avLst/>
          </a:prstGeom>
        </p:spPr>
      </p:pic>
      <p:pic>
        <p:nvPicPr>
          <p:cNvPr id="24" name="Graphic 23" descr="Artificial Intelligence with solid fill">
            <a:extLst>
              <a:ext uri="{FF2B5EF4-FFF2-40B4-BE49-F238E27FC236}">
                <a16:creationId xmlns:a16="http://schemas.microsoft.com/office/drawing/2014/main" id="{AB3B7AE3-E0E8-9FAB-22D7-D9587C7105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11975" y="4836681"/>
            <a:ext cx="639559" cy="639559"/>
          </a:xfrm>
          <a:prstGeom prst="flowChartConnector">
            <a:avLst/>
          </a:prstGeom>
        </p:spPr>
      </p:pic>
      <p:pic>
        <p:nvPicPr>
          <p:cNvPr id="26" name="Graphic 25" descr="Shield Tick with solid fill">
            <a:extLst>
              <a:ext uri="{FF2B5EF4-FFF2-40B4-BE49-F238E27FC236}">
                <a16:creationId xmlns:a16="http://schemas.microsoft.com/office/drawing/2014/main" id="{3ACA34A1-F92C-8520-91FC-DCD4798073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3055" y="3340217"/>
            <a:ext cx="497840" cy="497840"/>
          </a:xfrm>
          <a:prstGeom prst="rect">
            <a:avLst/>
          </a:prstGeom>
        </p:spPr>
      </p:pic>
      <p:pic>
        <p:nvPicPr>
          <p:cNvPr id="28" name="Graphic 27" descr="Presentation with pie chart with solid fill">
            <a:extLst>
              <a:ext uri="{FF2B5EF4-FFF2-40B4-BE49-F238E27FC236}">
                <a16:creationId xmlns:a16="http://schemas.microsoft.com/office/drawing/2014/main" id="{2E57AC6B-D07E-8D8C-BFBA-E071DEBB3A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63055" y="5684520"/>
            <a:ext cx="528320" cy="52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5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DE959DA-5E71-D013-9C91-4B8E49AEFE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271" t="-1280" r="-94"/>
          <a:stretch/>
        </p:blipFill>
        <p:spPr>
          <a:xfrm>
            <a:off x="228636" y="989051"/>
            <a:ext cx="11919870" cy="5493029"/>
          </a:xfrm>
          <a:solidFill>
            <a:schemeClr val="bg1">
              <a:lumMod val="95000"/>
            </a:schemeClr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AB1404-7E76-61E3-FFB7-CD718F207E41}"/>
              </a:ext>
            </a:extLst>
          </p:cNvPr>
          <p:cNvSpPr txBox="1"/>
          <p:nvPr/>
        </p:nvSpPr>
        <p:spPr>
          <a:xfrm>
            <a:off x="4003040" y="144429"/>
            <a:ext cx="4511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atin typeface="+mj-lt"/>
              </a:rPr>
              <a:t>OUR PROJECT</a:t>
            </a:r>
          </a:p>
        </p:txBody>
      </p:sp>
      <p:pic>
        <p:nvPicPr>
          <p:cNvPr id="15" name="Picture 14" descr="A computer with a dollar sign">
            <a:extLst>
              <a:ext uri="{FF2B5EF4-FFF2-40B4-BE49-F238E27FC236}">
                <a16:creationId xmlns:a16="http://schemas.microsoft.com/office/drawing/2014/main" id="{E0BB0DDD-0737-4F2B-6EA4-86A8DCBCC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5785" y="93922"/>
            <a:ext cx="904240" cy="895129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827774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C5B4B-C61E-186D-DFF9-B399B5CEA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lack and white image of bar graphs">
            <a:extLst>
              <a:ext uri="{FF2B5EF4-FFF2-40B4-BE49-F238E27FC236}">
                <a16:creationId xmlns:a16="http://schemas.microsoft.com/office/drawing/2014/main" id="{8B48ED4F-E6FB-F718-2EC3-909349DD008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A0A3A527-1267-17BC-4C3C-249A98EB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838835"/>
          </a:xfrm>
        </p:spPr>
        <p:txBody>
          <a:bodyPr/>
          <a:lstStyle/>
          <a:p>
            <a:r>
              <a:rPr lang="en-ZA" dirty="0"/>
              <a:t>MARKET OVERVIEW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A3C78E9-39C2-E33B-99F8-E64BB5DFE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360" y="975360"/>
            <a:ext cx="9733280" cy="570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638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0F8E96F-7E88-DB77-791C-BCFD7B03BF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766CFC-FC99-E15F-C4AB-81B4BF566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26" y="393192"/>
            <a:ext cx="8767619" cy="914400"/>
          </a:xfrm>
        </p:spPr>
        <p:txBody>
          <a:bodyPr>
            <a:normAutofit/>
          </a:bodyPr>
          <a:lstStyle/>
          <a:p>
            <a:r>
              <a:rPr lang="en-IN" dirty="0"/>
              <a:t>Financial Q&amp;A Chatbot Market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C81B3E3-BABF-9684-A4D7-D6C0B32DD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055" y="1496291"/>
            <a:ext cx="9984509" cy="4723534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464DF-0DDE-0193-D852-86EED227A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0365" y="6356350"/>
            <a:ext cx="10753436" cy="365125"/>
          </a:xfrm>
        </p:spPr>
        <p:txBody>
          <a:bodyPr/>
          <a:lstStyle/>
          <a:p>
            <a:r>
              <a:rPr lang="en-US" dirty="0"/>
              <a:t>Pitch </a:t>
            </a:r>
            <a:r>
              <a:rPr lang="en-US" dirty="0" err="1"/>
              <a:t>dePitch</a:t>
            </a:r>
            <a:r>
              <a:rPr lang="en-US" dirty="0"/>
              <a:t> </a:t>
            </a:r>
            <a:r>
              <a:rPr lang="en-US" dirty="0" err="1"/>
              <a:t>deck</a:t>
            </a:r>
            <a:r>
              <a:rPr lang="en-US" dirty="0" err="1">
                <a:effectLst/>
              </a:rPr>
              <a:t>Dilmegani</a:t>
            </a:r>
            <a:r>
              <a:rPr lang="en-US" dirty="0">
                <a:effectLst/>
              </a:rPr>
              <a:t>, C. (2024, February 5). </a:t>
            </a:r>
            <a:r>
              <a:rPr lang="en-US" i="1" dirty="0">
                <a:effectLst/>
              </a:rPr>
              <a:t>Top 8 Finance Chatbot Use Cases &amp; Applications in 2024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AIMultiple</a:t>
            </a:r>
            <a:r>
              <a:rPr lang="en-US" dirty="0">
                <a:effectLst/>
              </a:rPr>
              <a:t> Research . https://research.aimultiple.com/finance-chatbot/ </a:t>
            </a:r>
          </a:p>
        </p:txBody>
      </p:sp>
    </p:spTree>
    <p:extLst>
      <p:ext uri="{BB962C8B-B14F-4D97-AF65-F5344CB8AC3E}">
        <p14:creationId xmlns:p14="http://schemas.microsoft.com/office/powerpoint/2010/main" val="3617517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4DEDE-D3EE-CEF1-03F8-01F9EB8B2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a man in a meeting&#10;">
            <a:extLst>
              <a:ext uri="{FF2B5EF4-FFF2-40B4-BE49-F238E27FC236}">
                <a16:creationId xmlns:a16="http://schemas.microsoft.com/office/drawing/2014/main" id="{2106D5A5-FDF6-4649-27A4-20DCB7498D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duotone>
              <a:prstClr val="black"/>
              <a:srgbClr val="F7FD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0"/>
            <a:ext cx="11961813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CF0C09-C64F-7539-42F2-9441A05D9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760"/>
            <a:ext cx="7366002" cy="1325563"/>
          </a:xfrm>
        </p:spPr>
        <p:txBody>
          <a:bodyPr>
            <a:normAutofit/>
          </a:bodyPr>
          <a:lstStyle/>
          <a:p>
            <a:r>
              <a:rPr lang="en-US" dirty="0"/>
              <a:t>TARGETING TOMORROW'S FINANCIAL VISIONARIES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0C38B-1A34-A769-A9F2-1DB7E50B2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2000292"/>
            <a:ext cx="3728719" cy="3409907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Novices who wants to know about basic financial terms.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Seasoned investors who wants to make investments based on the financial reports of the organizations.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Someone who wants to make investments decisions on a comparative basis on different companies of the same sector.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EB9E6C3-1388-8153-B111-47531136D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E6D9DD-9A4E-8125-AF5F-07CF0745F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3416" y="5806440"/>
            <a:ext cx="6958584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Customers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8B3295-81D9-690F-FC60-3196D9A3E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56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930FC4D-970A-6F9E-D45E-FC4DDD290C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84B03A-ED84-D44A-9791-BC27050E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6" y="594995"/>
            <a:ext cx="9200563" cy="1325563"/>
          </a:xfrm>
        </p:spPr>
        <p:txBody>
          <a:bodyPr/>
          <a:lstStyle/>
          <a:p>
            <a:r>
              <a:rPr lang="en-US" sz="4400" dirty="0"/>
              <a:t>Why they are our target customer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A54EF6-8F1D-9A2A-C5FD-8A23DA19DB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396" y="2057083"/>
            <a:ext cx="10439403" cy="365556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rgbClr val="212529"/>
                </a:solidFill>
                <a:latin typeface="Calibri"/>
                <a:ea typeface="+mn-lt"/>
                <a:cs typeface="+mn-lt"/>
              </a:rPr>
              <a:t>According to </a:t>
            </a:r>
            <a:r>
              <a:rPr lang="en-US" sz="2800" i="1" cap="none" dirty="0">
                <a:solidFill>
                  <a:srgbClr val="212529"/>
                </a:solidFill>
                <a:latin typeface="Calibri"/>
                <a:ea typeface="+mn-lt"/>
                <a:cs typeface="+mn-lt"/>
              </a:rPr>
              <a:t>CityNews Toronto (2022), </a:t>
            </a:r>
            <a:r>
              <a:rPr lang="en-US" sz="2800" cap="none" dirty="0">
                <a:solidFill>
                  <a:srgbClr val="212529"/>
                </a:solidFill>
                <a:latin typeface="Calibri"/>
                <a:ea typeface="+mn-lt"/>
                <a:cs typeface="+mn-lt"/>
              </a:rPr>
              <a:t>seven out of 10 Canadians consider themselves to be financially literate, while close to 30 percent don’t consider themselves to be in that category, according to a new poll.</a:t>
            </a:r>
            <a:endParaRPr lang="en-US" sz="2800" cap="none" dirty="0">
              <a:solidFill>
                <a:srgbClr val="000000"/>
              </a:solidFill>
              <a:latin typeface="Calibri"/>
              <a:ea typeface="+mn-lt"/>
              <a:cs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rgbClr val="111111"/>
                </a:solidFill>
                <a:latin typeface="Calibri"/>
                <a:ea typeface="+mn-lt"/>
                <a:cs typeface="+mn-lt"/>
              </a:rPr>
              <a:t>According to investopedia (2021), most of the financial reports are typically in the range of $5 to $50. </a:t>
            </a:r>
            <a:endParaRPr lang="en-US" sz="2800" cap="none" dirty="0">
              <a:latin typeface="Calibri"/>
              <a:ea typeface="Source Sans Pro"/>
            </a:endParaRPr>
          </a:p>
          <a:p>
            <a:endParaRPr lang="en-IN" sz="1600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0C5D0398-9B97-F258-4A57-A617E67BB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073" y="6042581"/>
            <a:ext cx="11586328" cy="405353"/>
          </a:xfrm>
        </p:spPr>
        <p:txBody>
          <a:bodyPr/>
          <a:lstStyle/>
          <a:p>
            <a:r>
              <a:rPr lang="en-US" dirty="0"/>
              <a:t>Pitch </a:t>
            </a:r>
            <a:r>
              <a:rPr lang="en-US" dirty="0" err="1"/>
              <a:t>dePitc</a:t>
            </a:r>
            <a:r>
              <a:rPr lang="en-US" dirty="0" err="1">
                <a:solidFill>
                  <a:srgbClr val="212529"/>
                </a:solidFill>
                <a:ea typeface="+mn-lt"/>
                <a:cs typeface="+mn-lt"/>
              </a:rPr>
              <a:t>Bond</a:t>
            </a:r>
            <a:r>
              <a:rPr lang="en-US" dirty="0">
                <a:solidFill>
                  <a:srgbClr val="212529"/>
                </a:solidFill>
                <a:ea typeface="+mn-lt"/>
                <a:cs typeface="+mn-lt"/>
              </a:rPr>
              <a:t>, M. (2022) </a:t>
            </a:r>
            <a:r>
              <a:rPr lang="en-US" i="1" dirty="0">
                <a:solidFill>
                  <a:srgbClr val="212529"/>
                </a:solidFill>
                <a:ea typeface="+mn-lt"/>
                <a:cs typeface="+mn-lt"/>
              </a:rPr>
              <a:t>Majority of Canadians consider themselves financially literate: Poll</a:t>
            </a:r>
            <a:r>
              <a:rPr lang="en-US" dirty="0">
                <a:solidFill>
                  <a:srgbClr val="212529"/>
                </a:solidFill>
                <a:ea typeface="+mn-lt"/>
                <a:cs typeface="+mn-lt"/>
              </a:rPr>
              <a:t>, </a:t>
            </a:r>
            <a:r>
              <a:rPr lang="en-US" i="1" dirty="0">
                <a:solidFill>
                  <a:srgbClr val="212529"/>
                </a:solidFill>
                <a:ea typeface="+mn-lt"/>
                <a:cs typeface="+mn-lt"/>
              </a:rPr>
              <a:t>CityNews Toronto</a:t>
            </a:r>
            <a:r>
              <a:rPr lang="en-US" dirty="0">
                <a:solidFill>
                  <a:srgbClr val="212529"/>
                </a:solidFill>
                <a:ea typeface="+mn-lt"/>
                <a:cs typeface="+mn-lt"/>
              </a:rPr>
              <a:t>. Available at: </a:t>
            </a:r>
            <a:r>
              <a:rPr lang="en-US" dirty="0">
                <a:solidFill>
                  <a:srgbClr val="212529"/>
                </a:solidFill>
                <a:ea typeface="+mn-lt"/>
                <a:cs typeface="+mn-lt"/>
                <a:hlinkClick r:id="rId2"/>
              </a:rPr>
              <a:t>https://toronto.citynews.ca/2022/11/04/financially-literate-canada-poll/</a:t>
            </a:r>
            <a:r>
              <a:rPr lang="en-US" dirty="0">
                <a:solidFill>
                  <a:srgbClr val="212529"/>
                </a:solidFill>
                <a:ea typeface="+mn-lt"/>
                <a:cs typeface="+mn-lt"/>
              </a:rPr>
              <a:t> (Accessed: 12 March 2024). </a:t>
            </a:r>
          </a:p>
          <a:p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E6C337-4D4D-EF88-3A60-EF07653B8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1876" y="6378575"/>
            <a:ext cx="11641524" cy="365125"/>
          </a:xfrm>
        </p:spPr>
        <p:txBody>
          <a:bodyPr/>
          <a:lstStyle/>
          <a:p>
            <a:pPr algn="l"/>
            <a:r>
              <a:rPr lang="en-US" sz="1000" dirty="0">
                <a:solidFill>
                  <a:srgbClr val="212529"/>
                </a:solidFill>
                <a:ea typeface="+mn-lt"/>
                <a:cs typeface="+mn-lt"/>
              </a:rPr>
              <a:t>Team, T.I. (2021) </a:t>
            </a:r>
            <a:r>
              <a:rPr lang="en-US" sz="1000" i="1" dirty="0">
                <a:solidFill>
                  <a:srgbClr val="212529"/>
                </a:solidFill>
                <a:ea typeface="+mn-lt"/>
                <a:cs typeface="+mn-lt"/>
              </a:rPr>
              <a:t>Data mining for investors</a:t>
            </a:r>
            <a:r>
              <a:rPr lang="en-US" sz="1000" dirty="0">
                <a:solidFill>
                  <a:srgbClr val="212529"/>
                </a:solidFill>
                <a:ea typeface="+mn-lt"/>
                <a:cs typeface="+mn-lt"/>
              </a:rPr>
              <a:t>, </a:t>
            </a:r>
            <a:r>
              <a:rPr lang="en-US" sz="1000" i="1" dirty="0">
                <a:solidFill>
                  <a:srgbClr val="212529"/>
                </a:solidFill>
                <a:ea typeface="+mn-lt"/>
                <a:cs typeface="+mn-lt"/>
              </a:rPr>
              <a:t>Investopedia</a:t>
            </a:r>
            <a:r>
              <a:rPr lang="en-US" sz="1000" dirty="0">
                <a:solidFill>
                  <a:srgbClr val="212529"/>
                </a:solidFill>
                <a:ea typeface="+mn-lt"/>
                <a:cs typeface="+mn-lt"/>
              </a:rPr>
              <a:t>. Available at: </a:t>
            </a:r>
            <a:r>
              <a:rPr lang="en-US" sz="1000" dirty="0">
                <a:solidFill>
                  <a:srgbClr val="212529"/>
                </a:solidFill>
                <a:ea typeface="+mn-lt"/>
                <a:cs typeface="+mn-lt"/>
                <a:hlinkClick r:id="rId3"/>
              </a:rPr>
              <a:t>https://www.investopedia.com/articles/basics/03/053003.asp#:~:text=You%20can%20buy%20these%20reports,Finance.&amp;text=Many%20different%20websites%20will%20offer,or%20on%20a%20subscription%20basis</a:t>
            </a:r>
            <a:r>
              <a:rPr lang="en-US" sz="1000" dirty="0">
                <a:solidFill>
                  <a:srgbClr val="212529"/>
                </a:solidFill>
                <a:ea typeface="+mn-lt"/>
                <a:cs typeface="+mn-lt"/>
              </a:rPr>
              <a:t>. (Accessed: 12 March 2024). </a:t>
            </a:r>
            <a:endParaRPr lang="en-US" sz="1000" dirty="0">
              <a:solidFill>
                <a:srgbClr val="212529"/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1180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 pitch deck_Win32_JB_v2.potx" id="{20737546-06B0-4BD7-AC56-F403EF86C0E3}" vid="{1EA85B44-1A53-4BBB-B1B2-A9A21AB62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AD7039-4680-4956-9542-B83D9E6314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C5A798-286F-493A-A004-3C6C2A6B8B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4AF623-4A95-4652-AF18-74D461A96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6039</TotalTime>
  <Words>1781</Words>
  <Application>Microsoft Office PowerPoint</Application>
  <PresentationFormat>Widescreen</PresentationFormat>
  <Paragraphs>97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Selawik Semibold</vt:lpstr>
      <vt:lpstr>Source Sans Pro</vt:lpstr>
      <vt:lpstr>Source Sans Pro ExtraLight</vt:lpstr>
      <vt:lpstr>Office Theme</vt:lpstr>
      <vt:lpstr>FICKLE NICKEL</vt:lpstr>
      <vt:lpstr>AGENDA</vt:lpstr>
      <vt:lpstr>PROBLEM</vt:lpstr>
      <vt:lpstr>INVESTO:</vt:lpstr>
      <vt:lpstr>PowerPoint Presentation</vt:lpstr>
      <vt:lpstr>MARKET OVERVIEW</vt:lpstr>
      <vt:lpstr>Financial Q&amp;A Chatbot Market</vt:lpstr>
      <vt:lpstr>TARGETING TOMORROW'S FINANCIAL VISIONARIES</vt:lpstr>
      <vt:lpstr>Why they are our target customer</vt:lpstr>
      <vt:lpstr>Major features  </vt:lpstr>
      <vt:lpstr>Empowering Consumers: Unlocking The Benefits Of Investo</vt:lpstr>
      <vt:lpstr>SUMMARY</vt:lpstr>
      <vt:lpstr>References</vt:lpstr>
      <vt:lpstr>PowerPoint Presentation</vt:lpstr>
      <vt:lpstr>PowerPoint Presentation</vt:lpstr>
      <vt:lpstr>PowerPoint Presentation</vt:lpstr>
      <vt:lpstr>WIX WEBSITE &amp; Chatbot </vt:lpstr>
      <vt:lpstr>THANK YOU!!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FICKLE NICKLE</dc:title>
  <dc:creator>Jashanpreet Kaur26</dc:creator>
  <cp:lastModifiedBy>Asitkumar Patel</cp:lastModifiedBy>
  <cp:revision>30</cp:revision>
  <dcterms:created xsi:type="dcterms:W3CDTF">2024-02-29T14:33:09Z</dcterms:created>
  <dcterms:modified xsi:type="dcterms:W3CDTF">2024-04-12T19:00:49Z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